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commentAuthors.xml" ContentType="application/vnd.openxmlformats-officedocument.presentationml.commentAuthors+xml"/>
  <Override PartName="/ppt/slideLayouts/slideLayout10.xml" ContentType="application/vnd.openxmlformats-officedocument.presentationml.slideLayout+xml"/>
  <Default Extension="gif" ContentType="image/gi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0" r:id="rId1"/>
  </p:sldMasterIdLst>
  <p:notesMasterIdLst>
    <p:notesMasterId r:id="rId23"/>
  </p:notesMasterIdLst>
  <p:sldIdLst>
    <p:sldId id="274" r:id="rId2"/>
    <p:sldId id="267" r:id="rId3"/>
    <p:sldId id="278" r:id="rId4"/>
    <p:sldId id="264" r:id="rId5"/>
    <p:sldId id="276" r:id="rId6"/>
    <p:sldId id="275" r:id="rId7"/>
    <p:sldId id="272" r:id="rId8"/>
    <p:sldId id="279" r:id="rId9"/>
    <p:sldId id="282" r:id="rId10"/>
    <p:sldId id="283" r:id="rId11"/>
    <p:sldId id="284" r:id="rId12"/>
    <p:sldId id="285" r:id="rId13"/>
    <p:sldId id="286" r:id="rId14"/>
    <p:sldId id="287" r:id="rId15"/>
    <p:sldId id="288" r:id="rId16"/>
    <p:sldId id="289" r:id="rId17"/>
    <p:sldId id="290" r:id="rId18"/>
    <p:sldId id="291" r:id="rId19"/>
    <p:sldId id="292" r:id="rId20"/>
    <p:sldId id="293" r:id="rId21"/>
    <p:sldId id="294" r:id="rId22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Depo" initials="D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Светлый стиль 3 - акцент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>
      <p:cViewPr>
        <p:scale>
          <a:sx n="70" d="100"/>
          <a:sy n="70" d="100"/>
        </p:scale>
        <p:origin x="-2814" y="-96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DF779D-E64B-4649-A88E-B56D5946BDBE}" type="datetimeFigureOut">
              <a:rPr lang="ru-RU" smtClean="0"/>
              <a:pPr/>
              <a:t>26.01.2019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6D2DB5-DAD3-4805-98E4-6E8106810ED6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2658901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/>
          <p:cNvSpPr/>
          <p:nvPr/>
        </p:nvSpPr>
        <p:spPr>
          <a:xfrm>
            <a:off x="228600" y="228600"/>
            <a:ext cx="8695944" cy="603504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9"/>
          <p:cNvGrpSpPr>
            <a:grpSpLocks noChangeAspect="1"/>
          </p:cNvGrpSpPr>
          <p:nvPr/>
        </p:nvGrpSpPr>
        <p:grpSpPr bwMode="hidden">
          <a:xfrm>
            <a:off x="211665" y="5353963"/>
            <a:ext cx="8723376" cy="1331580"/>
            <a:chOff x="-3905250" y="4294188"/>
            <a:chExt cx="13011150" cy="1892300"/>
          </a:xfrm>
        </p:grpSpPr>
        <p:sp>
          <p:nvSpPr>
            <p:cNvPr id="11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5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00200"/>
            <a:ext cx="7772400" cy="1780108"/>
          </a:xfrm>
        </p:spPr>
        <p:txBody>
          <a:bodyPr anchor="b">
            <a:normAutofit/>
          </a:bodyPr>
          <a:lstStyle>
            <a:lvl1pPr>
              <a:defRPr sz="4400">
                <a:solidFill>
                  <a:srgbClr val="FFFFFF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556001"/>
            <a:ext cx="6400800" cy="14732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pPr/>
              <a:t>26.01.2019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ctr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pPr/>
              <a:t>26.01.2019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ounded Rectangle 20"/>
          <p:cNvSpPr/>
          <p:nvPr/>
        </p:nvSpPr>
        <p:spPr bwMode="hidden"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pPr/>
              <a:t>26.01.2019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31580"/>
            <a:chOff x="-3905250" y="4294188"/>
            <a:chExt cx="13011150" cy="1892300"/>
          </a:xfrm>
        </p:grpSpPr>
        <p:sp>
          <p:nvSpPr>
            <p:cNvPr id="16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0" name="Freeform 19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447800"/>
            <a:ext cx="2057400" cy="4487333"/>
          </a:xfrm>
        </p:spPr>
        <p:txBody>
          <a:bodyPr vert="eaVert" anchor="ctr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47800"/>
            <a:ext cx="6019800" cy="4487334"/>
          </a:xfrm>
        </p:spPr>
        <p:txBody>
          <a:bodyPr vert="eaVert"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pPr/>
              <a:t>26.01.2019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228600" y="228600"/>
            <a:ext cx="8695944" cy="4736592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14"/>
          <p:cNvSpPr>
            <a:spLocks/>
          </p:cNvSpPr>
          <p:nvPr/>
        </p:nvSpPr>
        <p:spPr bwMode="hidden">
          <a:xfrm>
            <a:off x="6047438" y="4203592"/>
            <a:ext cx="2876429" cy="714026"/>
          </a:xfrm>
          <a:custGeom>
            <a:avLst/>
            <a:gdLst/>
            <a:ahLst/>
            <a:cxnLst>
              <a:cxn ang="0">
                <a:pos x="2700" y="0"/>
              </a:cxn>
              <a:cxn ang="0">
                <a:pos x="2700" y="0"/>
              </a:cxn>
              <a:cxn ang="0">
                <a:pos x="2586" y="18"/>
              </a:cxn>
              <a:cxn ang="0">
                <a:pos x="2470" y="38"/>
              </a:cxn>
              <a:cxn ang="0">
                <a:pos x="2352" y="60"/>
              </a:cxn>
              <a:cxn ang="0">
                <a:pos x="2230" y="82"/>
              </a:cxn>
              <a:cxn ang="0">
                <a:pos x="2106" y="108"/>
              </a:cxn>
              <a:cxn ang="0">
                <a:pos x="1978" y="134"/>
              </a:cxn>
              <a:cxn ang="0">
                <a:pos x="1848" y="164"/>
              </a:cxn>
              <a:cxn ang="0">
                <a:pos x="1714" y="194"/>
              </a:cxn>
              <a:cxn ang="0">
                <a:pos x="1714" y="194"/>
              </a:cxn>
              <a:cxn ang="0">
                <a:pos x="1472" y="252"/>
              </a:cxn>
              <a:cxn ang="0">
                <a:pos x="1236" y="304"/>
              </a:cxn>
              <a:cxn ang="0">
                <a:pos x="1010" y="352"/>
              </a:cxn>
              <a:cxn ang="0">
                <a:pos x="792" y="398"/>
              </a:cxn>
              <a:cxn ang="0">
                <a:pos x="584" y="438"/>
              </a:cxn>
              <a:cxn ang="0">
                <a:pos x="382" y="474"/>
              </a:cxn>
              <a:cxn ang="0">
                <a:pos x="188" y="508"/>
              </a:cxn>
              <a:cxn ang="0">
                <a:pos x="0" y="538"/>
              </a:cxn>
              <a:cxn ang="0">
                <a:pos x="0" y="538"/>
              </a:cxn>
              <a:cxn ang="0">
                <a:pos x="130" y="556"/>
              </a:cxn>
              <a:cxn ang="0">
                <a:pos x="254" y="572"/>
              </a:cxn>
              <a:cxn ang="0">
                <a:pos x="374" y="586"/>
              </a:cxn>
              <a:cxn ang="0">
                <a:pos x="492" y="598"/>
              </a:cxn>
              <a:cxn ang="0">
                <a:pos x="606" y="610"/>
              </a:cxn>
              <a:cxn ang="0">
                <a:pos x="716" y="618"/>
              </a:cxn>
              <a:cxn ang="0">
                <a:pos x="822" y="626"/>
              </a:cxn>
              <a:cxn ang="0">
                <a:pos x="926" y="632"/>
              </a:cxn>
              <a:cxn ang="0">
                <a:pos x="1028" y="636"/>
              </a:cxn>
              <a:cxn ang="0">
                <a:pos x="1126" y="638"/>
              </a:cxn>
              <a:cxn ang="0">
                <a:pos x="1220" y="640"/>
              </a:cxn>
              <a:cxn ang="0">
                <a:pos x="1312" y="640"/>
              </a:cxn>
              <a:cxn ang="0">
                <a:pos x="1402" y="638"/>
              </a:cxn>
              <a:cxn ang="0">
                <a:pos x="1490" y="636"/>
              </a:cxn>
              <a:cxn ang="0">
                <a:pos x="1574" y="632"/>
              </a:cxn>
              <a:cxn ang="0">
                <a:pos x="1656" y="626"/>
              </a:cxn>
              <a:cxn ang="0">
                <a:pos x="1734" y="620"/>
              </a:cxn>
              <a:cxn ang="0">
                <a:pos x="1812" y="612"/>
              </a:cxn>
              <a:cxn ang="0">
                <a:pos x="1886" y="602"/>
              </a:cxn>
              <a:cxn ang="0">
                <a:pos x="1960" y="592"/>
              </a:cxn>
              <a:cxn ang="0">
                <a:pos x="2030" y="580"/>
              </a:cxn>
              <a:cxn ang="0">
                <a:pos x="2100" y="568"/>
              </a:cxn>
              <a:cxn ang="0">
                <a:pos x="2166" y="554"/>
              </a:cxn>
              <a:cxn ang="0">
                <a:pos x="2232" y="540"/>
              </a:cxn>
              <a:cxn ang="0">
                <a:pos x="2296" y="524"/>
              </a:cxn>
              <a:cxn ang="0">
                <a:pos x="2358" y="508"/>
              </a:cxn>
              <a:cxn ang="0">
                <a:pos x="2418" y="490"/>
              </a:cxn>
              <a:cxn ang="0">
                <a:pos x="2478" y="472"/>
              </a:cxn>
              <a:cxn ang="0">
                <a:pos x="2592" y="432"/>
              </a:cxn>
              <a:cxn ang="0">
                <a:pos x="2702" y="390"/>
              </a:cxn>
              <a:cxn ang="0">
                <a:pos x="2702" y="390"/>
              </a:cxn>
              <a:cxn ang="0">
                <a:pos x="2706" y="388"/>
              </a:cxn>
              <a:cxn ang="0">
                <a:pos x="2706" y="388"/>
              </a:cxn>
              <a:cxn ang="0">
                <a:pos x="2706" y="0"/>
              </a:cxn>
              <a:cxn ang="0">
                <a:pos x="2706" y="0"/>
              </a:cxn>
              <a:cxn ang="0">
                <a:pos x="2700" y="0"/>
              </a:cxn>
              <a:cxn ang="0">
                <a:pos x="2700" y="0"/>
              </a:cxn>
            </a:cxnLst>
            <a:rect l="0" t="0" r="r" b="b"/>
            <a:pathLst>
              <a:path w="2706" h="640">
                <a:moveTo>
                  <a:pt x="2700" y="0"/>
                </a:moveTo>
                <a:lnTo>
                  <a:pt x="2700" y="0"/>
                </a:lnTo>
                <a:lnTo>
                  <a:pt x="2586" y="18"/>
                </a:lnTo>
                <a:lnTo>
                  <a:pt x="2470" y="38"/>
                </a:lnTo>
                <a:lnTo>
                  <a:pt x="2352" y="60"/>
                </a:lnTo>
                <a:lnTo>
                  <a:pt x="2230" y="82"/>
                </a:lnTo>
                <a:lnTo>
                  <a:pt x="2106" y="108"/>
                </a:lnTo>
                <a:lnTo>
                  <a:pt x="1978" y="134"/>
                </a:lnTo>
                <a:lnTo>
                  <a:pt x="1848" y="164"/>
                </a:lnTo>
                <a:lnTo>
                  <a:pt x="1714" y="194"/>
                </a:lnTo>
                <a:lnTo>
                  <a:pt x="1714" y="194"/>
                </a:lnTo>
                <a:lnTo>
                  <a:pt x="1472" y="252"/>
                </a:lnTo>
                <a:lnTo>
                  <a:pt x="1236" y="304"/>
                </a:lnTo>
                <a:lnTo>
                  <a:pt x="1010" y="352"/>
                </a:lnTo>
                <a:lnTo>
                  <a:pt x="792" y="398"/>
                </a:lnTo>
                <a:lnTo>
                  <a:pt x="584" y="438"/>
                </a:lnTo>
                <a:lnTo>
                  <a:pt x="382" y="474"/>
                </a:lnTo>
                <a:lnTo>
                  <a:pt x="188" y="508"/>
                </a:lnTo>
                <a:lnTo>
                  <a:pt x="0" y="538"/>
                </a:lnTo>
                <a:lnTo>
                  <a:pt x="0" y="538"/>
                </a:lnTo>
                <a:lnTo>
                  <a:pt x="130" y="556"/>
                </a:lnTo>
                <a:lnTo>
                  <a:pt x="254" y="572"/>
                </a:lnTo>
                <a:lnTo>
                  <a:pt x="374" y="586"/>
                </a:lnTo>
                <a:lnTo>
                  <a:pt x="492" y="598"/>
                </a:lnTo>
                <a:lnTo>
                  <a:pt x="606" y="610"/>
                </a:lnTo>
                <a:lnTo>
                  <a:pt x="716" y="618"/>
                </a:lnTo>
                <a:lnTo>
                  <a:pt x="822" y="626"/>
                </a:lnTo>
                <a:lnTo>
                  <a:pt x="926" y="632"/>
                </a:lnTo>
                <a:lnTo>
                  <a:pt x="1028" y="636"/>
                </a:lnTo>
                <a:lnTo>
                  <a:pt x="1126" y="638"/>
                </a:lnTo>
                <a:lnTo>
                  <a:pt x="1220" y="640"/>
                </a:lnTo>
                <a:lnTo>
                  <a:pt x="1312" y="640"/>
                </a:lnTo>
                <a:lnTo>
                  <a:pt x="1402" y="638"/>
                </a:lnTo>
                <a:lnTo>
                  <a:pt x="1490" y="636"/>
                </a:lnTo>
                <a:lnTo>
                  <a:pt x="1574" y="632"/>
                </a:lnTo>
                <a:lnTo>
                  <a:pt x="1656" y="626"/>
                </a:lnTo>
                <a:lnTo>
                  <a:pt x="1734" y="620"/>
                </a:lnTo>
                <a:lnTo>
                  <a:pt x="1812" y="612"/>
                </a:lnTo>
                <a:lnTo>
                  <a:pt x="1886" y="602"/>
                </a:lnTo>
                <a:lnTo>
                  <a:pt x="1960" y="592"/>
                </a:lnTo>
                <a:lnTo>
                  <a:pt x="2030" y="580"/>
                </a:lnTo>
                <a:lnTo>
                  <a:pt x="2100" y="568"/>
                </a:lnTo>
                <a:lnTo>
                  <a:pt x="2166" y="554"/>
                </a:lnTo>
                <a:lnTo>
                  <a:pt x="2232" y="540"/>
                </a:lnTo>
                <a:lnTo>
                  <a:pt x="2296" y="524"/>
                </a:lnTo>
                <a:lnTo>
                  <a:pt x="2358" y="508"/>
                </a:lnTo>
                <a:lnTo>
                  <a:pt x="2418" y="490"/>
                </a:lnTo>
                <a:lnTo>
                  <a:pt x="2478" y="472"/>
                </a:lnTo>
                <a:lnTo>
                  <a:pt x="2592" y="432"/>
                </a:lnTo>
                <a:lnTo>
                  <a:pt x="2702" y="390"/>
                </a:lnTo>
                <a:lnTo>
                  <a:pt x="2702" y="390"/>
                </a:lnTo>
                <a:lnTo>
                  <a:pt x="2706" y="388"/>
                </a:lnTo>
                <a:lnTo>
                  <a:pt x="2706" y="388"/>
                </a:lnTo>
                <a:lnTo>
                  <a:pt x="2706" y="0"/>
                </a:lnTo>
                <a:lnTo>
                  <a:pt x="2706" y="0"/>
                </a:lnTo>
                <a:lnTo>
                  <a:pt x="2700" y="0"/>
                </a:lnTo>
                <a:lnTo>
                  <a:pt x="2700" y="0"/>
                </a:lnTo>
                <a:close/>
              </a:path>
            </a:pathLst>
          </a:custGeom>
          <a:solidFill>
            <a:schemeClr val="bg2">
              <a:alpha val="29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Freeform 18"/>
          <p:cNvSpPr>
            <a:spLocks/>
          </p:cNvSpPr>
          <p:nvPr/>
        </p:nvSpPr>
        <p:spPr bwMode="hidden">
          <a:xfrm>
            <a:off x="2619320" y="4075290"/>
            <a:ext cx="5544515" cy="850138"/>
          </a:xfrm>
          <a:custGeom>
            <a:avLst/>
            <a:gdLst/>
            <a:ahLst/>
            <a:cxnLst>
              <a:cxn ang="0">
                <a:pos x="5216" y="714"/>
              </a:cxn>
              <a:cxn ang="0">
                <a:pos x="4984" y="686"/>
              </a:cxn>
              <a:cxn ang="0">
                <a:pos x="4478" y="610"/>
              </a:cxn>
              <a:cxn ang="0">
                <a:pos x="3914" y="508"/>
              </a:cxn>
              <a:cxn ang="0">
                <a:pos x="3286" y="374"/>
              </a:cxn>
              <a:cxn ang="0">
                <a:pos x="2946" y="296"/>
              </a:cxn>
              <a:cxn ang="0">
                <a:pos x="2682" y="236"/>
              </a:cxn>
              <a:cxn ang="0">
                <a:pos x="2430" y="184"/>
              </a:cxn>
              <a:cxn ang="0">
                <a:pos x="2190" y="140"/>
              </a:cxn>
              <a:cxn ang="0">
                <a:pos x="1960" y="102"/>
              </a:cxn>
              <a:cxn ang="0">
                <a:pos x="1740" y="72"/>
              </a:cxn>
              <a:cxn ang="0">
                <a:pos x="1334" y="28"/>
              </a:cxn>
              <a:cxn ang="0">
                <a:pos x="970" y="4"/>
              </a:cxn>
              <a:cxn ang="0">
                <a:pos x="644" y="0"/>
              </a:cxn>
              <a:cxn ang="0">
                <a:pos x="358" y="10"/>
              </a:cxn>
              <a:cxn ang="0">
                <a:pos x="110" y="32"/>
              </a:cxn>
              <a:cxn ang="0">
                <a:pos x="0" y="48"/>
              </a:cxn>
              <a:cxn ang="0">
                <a:pos x="314" y="86"/>
              </a:cxn>
              <a:cxn ang="0">
                <a:pos x="652" y="140"/>
              </a:cxn>
              <a:cxn ang="0">
                <a:pos x="1014" y="210"/>
              </a:cxn>
              <a:cxn ang="0">
                <a:pos x="1402" y="296"/>
              </a:cxn>
              <a:cxn ang="0">
                <a:pos x="1756" y="378"/>
              </a:cxn>
              <a:cxn ang="0">
                <a:pos x="2408" y="516"/>
              </a:cxn>
              <a:cxn ang="0">
                <a:pos x="2708" y="572"/>
              </a:cxn>
              <a:cxn ang="0">
                <a:pos x="2992" y="620"/>
              </a:cxn>
              <a:cxn ang="0">
                <a:pos x="3260" y="662"/>
              </a:cxn>
              <a:cxn ang="0">
                <a:pos x="3512" y="694"/>
              </a:cxn>
              <a:cxn ang="0">
                <a:pos x="3750" y="722"/>
              </a:cxn>
              <a:cxn ang="0">
                <a:pos x="3974" y="740"/>
              </a:cxn>
              <a:cxn ang="0">
                <a:pos x="4184" y="754"/>
              </a:cxn>
              <a:cxn ang="0">
                <a:pos x="4384" y="762"/>
              </a:cxn>
              <a:cxn ang="0">
                <a:pos x="4570" y="762"/>
              </a:cxn>
              <a:cxn ang="0">
                <a:pos x="4746" y="758"/>
              </a:cxn>
              <a:cxn ang="0">
                <a:pos x="4912" y="748"/>
              </a:cxn>
              <a:cxn ang="0">
                <a:pos x="5068" y="732"/>
              </a:cxn>
              <a:cxn ang="0">
                <a:pos x="5216" y="714"/>
              </a:cxn>
            </a:cxnLst>
            <a:rect l="0" t="0" r="r" b="b"/>
            <a:pathLst>
              <a:path w="5216" h="762">
                <a:moveTo>
                  <a:pt x="5216" y="714"/>
                </a:moveTo>
                <a:lnTo>
                  <a:pt x="5216" y="714"/>
                </a:lnTo>
                <a:lnTo>
                  <a:pt x="5102" y="700"/>
                </a:lnTo>
                <a:lnTo>
                  <a:pt x="4984" y="686"/>
                </a:lnTo>
                <a:lnTo>
                  <a:pt x="4738" y="652"/>
                </a:lnTo>
                <a:lnTo>
                  <a:pt x="4478" y="610"/>
                </a:lnTo>
                <a:lnTo>
                  <a:pt x="4204" y="564"/>
                </a:lnTo>
                <a:lnTo>
                  <a:pt x="3914" y="508"/>
                </a:lnTo>
                <a:lnTo>
                  <a:pt x="3608" y="446"/>
                </a:lnTo>
                <a:lnTo>
                  <a:pt x="3286" y="374"/>
                </a:lnTo>
                <a:lnTo>
                  <a:pt x="2946" y="296"/>
                </a:lnTo>
                <a:lnTo>
                  <a:pt x="2946" y="296"/>
                </a:lnTo>
                <a:lnTo>
                  <a:pt x="2812" y="266"/>
                </a:lnTo>
                <a:lnTo>
                  <a:pt x="2682" y="236"/>
                </a:lnTo>
                <a:lnTo>
                  <a:pt x="2556" y="210"/>
                </a:lnTo>
                <a:lnTo>
                  <a:pt x="2430" y="184"/>
                </a:lnTo>
                <a:lnTo>
                  <a:pt x="2308" y="162"/>
                </a:lnTo>
                <a:lnTo>
                  <a:pt x="2190" y="140"/>
                </a:lnTo>
                <a:lnTo>
                  <a:pt x="2074" y="120"/>
                </a:lnTo>
                <a:lnTo>
                  <a:pt x="1960" y="102"/>
                </a:lnTo>
                <a:lnTo>
                  <a:pt x="1850" y="86"/>
                </a:lnTo>
                <a:lnTo>
                  <a:pt x="1740" y="72"/>
                </a:lnTo>
                <a:lnTo>
                  <a:pt x="1532" y="46"/>
                </a:lnTo>
                <a:lnTo>
                  <a:pt x="1334" y="28"/>
                </a:lnTo>
                <a:lnTo>
                  <a:pt x="1148" y="14"/>
                </a:lnTo>
                <a:lnTo>
                  <a:pt x="970" y="4"/>
                </a:lnTo>
                <a:lnTo>
                  <a:pt x="802" y="0"/>
                </a:lnTo>
                <a:lnTo>
                  <a:pt x="644" y="0"/>
                </a:lnTo>
                <a:lnTo>
                  <a:pt x="496" y="4"/>
                </a:lnTo>
                <a:lnTo>
                  <a:pt x="358" y="10"/>
                </a:lnTo>
                <a:lnTo>
                  <a:pt x="230" y="20"/>
                </a:lnTo>
                <a:lnTo>
                  <a:pt x="110" y="32"/>
                </a:lnTo>
                <a:lnTo>
                  <a:pt x="0" y="48"/>
                </a:lnTo>
                <a:lnTo>
                  <a:pt x="0" y="48"/>
                </a:lnTo>
                <a:lnTo>
                  <a:pt x="154" y="66"/>
                </a:lnTo>
                <a:lnTo>
                  <a:pt x="314" y="86"/>
                </a:lnTo>
                <a:lnTo>
                  <a:pt x="480" y="112"/>
                </a:lnTo>
                <a:lnTo>
                  <a:pt x="652" y="140"/>
                </a:lnTo>
                <a:lnTo>
                  <a:pt x="830" y="174"/>
                </a:lnTo>
                <a:lnTo>
                  <a:pt x="1014" y="210"/>
                </a:lnTo>
                <a:lnTo>
                  <a:pt x="1206" y="250"/>
                </a:lnTo>
                <a:lnTo>
                  <a:pt x="1402" y="296"/>
                </a:lnTo>
                <a:lnTo>
                  <a:pt x="1402" y="296"/>
                </a:lnTo>
                <a:lnTo>
                  <a:pt x="1756" y="378"/>
                </a:lnTo>
                <a:lnTo>
                  <a:pt x="2092" y="450"/>
                </a:lnTo>
                <a:lnTo>
                  <a:pt x="2408" y="516"/>
                </a:lnTo>
                <a:lnTo>
                  <a:pt x="2562" y="544"/>
                </a:lnTo>
                <a:lnTo>
                  <a:pt x="2708" y="572"/>
                </a:lnTo>
                <a:lnTo>
                  <a:pt x="2852" y="598"/>
                </a:lnTo>
                <a:lnTo>
                  <a:pt x="2992" y="620"/>
                </a:lnTo>
                <a:lnTo>
                  <a:pt x="3128" y="642"/>
                </a:lnTo>
                <a:lnTo>
                  <a:pt x="3260" y="662"/>
                </a:lnTo>
                <a:lnTo>
                  <a:pt x="3388" y="678"/>
                </a:lnTo>
                <a:lnTo>
                  <a:pt x="3512" y="694"/>
                </a:lnTo>
                <a:lnTo>
                  <a:pt x="3632" y="708"/>
                </a:lnTo>
                <a:lnTo>
                  <a:pt x="3750" y="722"/>
                </a:lnTo>
                <a:lnTo>
                  <a:pt x="3864" y="732"/>
                </a:lnTo>
                <a:lnTo>
                  <a:pt x="3974" y="740"/>
                </a:lnTo>
                <a:lnTo>
                  <a:pt x="4080" y="748"/>
                </a:lnTo>
                <a:lnTo>
                  <a:pt x="4184" y="754"/>
                </a:lnTo>
                <a:lnTo>
                  <a:pt x="4286" y="758"/>
                </a:lnTo>
                <a:lnTo>
                  <a:pt x="4384" y="762"/>
                </a:lnTo>
                <a:lnTo>
                  <a:pt x="4478" y="762"/>
                </a:lnTo>
                <a:lnTo>
                  <a:pt x="4570" y="762"/>
                </a:lnTo>
                <a:lnTo>
                  <a:pt x="4660" y="760"/>
                </a:lnTo>
                <a:lnTo>
                  <a:pt x="4746" y="758"/>
                </a:lnTo>
                <a:lnTo>
                  <a:pt x="4830" y="754"/>
                </a:lnTo>
                <a:lnTo>
                  <a:pt x="4912" y="748"/>
                </a:lnTo>
                <a:lnTo>
                  <a:pt x="4992" y="740"/>
                </a:lnTo>
                <a:lnTo>
                  <a:pt x="5068" y="732"/>
                </a:lnTo>
                <a:lnTo>
                  <a:pt x="5144" y="724"/>
                </a:lnTo>
                <a:lnTo>
                  <a:pt x="5216" y="714"/>
                </a:lnTo>
                <a:lnTo>
                  <a:pt x="5216" y="714"/>
                </a:lnTo>
                <a:close/>
              </a:path>
            </a:pathLst>
          </a:custGeom>
          <a:solidFill>
            <a:schemeClr val="bg2">
              <a:alpha val="4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reeform 22"/>
          <p:cNvSpPr>
            <a:spLocks/>
          </p:cNvSpPr>
          <p:nvPr/>
        </p:nvSpPr>
        <p:spPr bwMode="hidden">
          <a:xfrm>
            <a:off x="2828728" y="4087562"/>
            <a:ext cx="5467980" cy="774272"/>
          </a:xfrm>
          <a:custGeom>
            <a:avLst/>
            <a:gdLst/>
            <a:ahLst/>
            <a:cxnLst>
              <a:cxn ang="0">
                <a:pos x="0" y="70"/>
              </a:cxn>
              <a:cxn ang="0">
                <a:pos x="0" y="70"/>
              </a:cxn>
              <a:cxn ang="0">
                <a:pos x="18" y="66"/>
              </a:cxn>
              <a:cxn ang="0">
                <a:pos x="72" y="56"/>
              </a:cxn>
              <a:cxn ang="0">
                <a:pos x="164" y="42"/>
              </a:cxn>
              <a:cxn ang="0">
                <a:pos x="224" y="34"/>
              </a:cxn>
              <a:cxn ang="0">
                <a:pos x="294" y="26"/>
              </a:cxn>
              <a:cxn ang="0">
                <a:pos x="372" y="20"/>
              </a:cxn>
              <a:cxn ang="0">
                <a:pos x="462" y="14"/>
              </a:cxn>
              <a:cxn ang="0">
                <a:pos x="560" y="8"/>
              </a:cxn>
              <a:cxn ang="0">
                <a:pos x="670" y="4"/>
              </a:cxn>
              <a:cxn ang="0">
                <a:pos x="790" y="2"/>
              </a:cxn>
              <a:cxn ang="0">
                <a:pos x="920" y="0"/>
              </a:cxn>
              <a:cxn ang="0">
                <a:pos x="1060" y="2"/>
              </a:cxn>
              <a:cxn ang="0">
                <a:pos x="1210" y="6"/>
              </a:cxn>
              <a:cxn ang="0">
                <a:pos x="1372" y="14"/>
              </a:cxn>
              <a:cxn ang="0">
                <a:pos x="1544" y="24"/>
              </a:cxn>
              <a:cxn ang="0">
                <a:pos x="1726" y="40"/>
              </a:cxn>
              <a:cxn ang="0">
                <a:pos x="1920" y="58"/>
              </a:cxn>
              <a:cxn ang="0">
                <a:pos x="2126" y="80"/>
              </a:cxn>
              <a:cxn ang="0">
                <a:pos x="2342" y="106"/>
              </a:cxn>
              <a:cxn ang="0">
                <a:pos x="2570" y="138"/>
              </a:cxn>
              <a:cxn ang="0">
                <a:pos x="2808" y="174"/>
              </a:cxn>
              <a:cxn ang="0">
                <a:pos x="3058" y="216"/>
              </a:cxn>
              <a:cxn ang="0">
                <a:pos x="3320" y="266"/>
              </a:cxn>
              <a:cxn ang="0">
                <a:pos x="3594" y="320"/>
              </a:cxn>
              <a:cxn ang="0">
                <a:pos x="3880" y="380"/>
              </a:cxn>
              <a:cxn ang="0">
                <a:pos x="4178" y="448"/>
              </a:cxn>
              <a:cxn ang="0">
                <a:pos x="4488" y="522"/>
              </a:cxn>
              <a:cxn ang="0">
                <a:pos x="4810" y="604"/>
              </a:cxn>
              <a:cxn ang="0">
                <a:pos x="5144" y="694"/>
              </a:cxn>
            </a:cxnLst>
            <a:rect l="0" t="0" r="r" b="b"/>
            <a:pathLst>
              <a:path w="5144" h="694">
                <a:moveTo>
                  <a:pt x="0" y="70"/>
                </a:moveTo>
                <a:lnTo>
                  <a:pt x="0" y="70"/>
                </a:lnTo>
                <a:lnTo>
                  <a:pt x="18" y="66"/>
                </a:lnTo>
                <a:lnTo>
                  <a:pt x="72" y="56"/>
                </a:lnTo>
                <a:lnTo>
                  <a:pt x="164" y="42"/>
                </a:lnTo>
                <a:lnTo>
                  <a:pt x="224" y="34"/>
                </a:lnTo>
                <a:lnTo>
                  <a:pt x="294" y="26"/>
                </a:lnTo>
                <a:lnTo>
                  <a:pt x="372" y="20"/>
                </a:lnTo>
                <a:lnTo>
                  <a:pt x="462" y="14"/>
                </a:lnTo>
                <a:lnTo>
                  <a:pt x="560" y="8"/>
                </a:lnTo>
                <a:lnTo>
                  <a:pt x="670" y="4"/>
                </a:lnTo>
                <a:lnTo>
                  <a:pt x="790" y="2"/>
                </a:lnTo>
                <a:lnTo>
                  <a:pt x="920" y="0"/>
                </a:lnTo>
                <a:lnTo>
                  <a:pt x="1060" y="2"/>
                </a:lnTo>
                <a:lnTo>
                  <a:pt x="1210" y="6"/>
                </a:lnTo>
                <a:lnTo>
                  <a:pt x="1372" y="14"/>
                </a:lnTo>
                <a:lnTo>
                  <a:pt x="1544" y="24"/>
                </a:lnTo>
                <a:lnTo>
                  <a:pt x="1726" y="40"/>
                </a:lnTo>
                <a:lnTo>
                  <a:pt x="1920" y="58"/>
                </a:lnTo>
                <a:lnTo>
                  <a:pt x="2126" y="80"/>
                </a:lnTo>
                <a:lnTo>
                  <a:pt x="2342" y="106"/>
                </a:lnTo>
                <a:lnTo>
                  <a:pt x="2570" y="138"/>
                </a:lnTo>
                <a:lnTo>
                  <a:pt x="2808" y="174"/>
                </a:lnTo>
                <a:lnTo>
                  <a:pt x="3058" y="216"/>
                </a:lnTo>
                <a:lnTo>
                  <a:pt x="3320" y="266"/>
                </a:lnTo>
                <a:lnTo>
                  <a:pt x="3594" y="320"/>
                </a:lnTo>
                <a:lnTo>
                  <a:pt x="3880" y="380"/>
                </a:lnTo>
                <a:lnTo>
                  <a:pt x="4178" y="448"/>
                </a:lnTo>
                <a:lnTo>
                  <a:pt x="4488" y="522"/>
                </a:lnTo>
                <a:lnTo>
                  <a:pt x="4810" y="604"/>
                </a:lnTo>
                <a:lnTo>
                  <a:pt x="5144" y="694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26"/>
          <p:cNvSpPr>
            <a:spLocks/>
          </p:cNvSpPr>
          <p:nvPr/>
        </p:nvSpPr>
        <p:spPr bwMode="hidden">
          <a:xfrm>
            <a:off x="5609489" y="4074174"/>
            <a:ext cx="3308000" cy="651549"/>
          </a:xfrm>
          <a:custGeom>
            <a:avLst/>
            <a:gdLst/>
            <a:ahLst/>
            <a:cxnLst>
              <a:cxn ang="0">
                <a:pos x="0" y="584"/>
              </a:cxn>
              <a:cxn ang="0">
                <a:pos x="0" y="584"/>
              </a:cxn>
              <a:cxn ang="0">
                <a:pos x="90" y="560"/>
              </a:cxn>
              <a:cxn ang="0">
                <a:pos x="336" y="498"/>
              </a:cxn>
              <a:cxn ang="0">
                <a:pos x="506" y="456"/>
              </a:cxn>
              <a:cxn ang="0">
                <a:pos x="702" y="410"/>
              </a:cxn>
              <a:cxn ang="0">
                <a:pos x="920" y="360"/>
              </a:cxn>
              <a:cxn ang="0">
                <a:pos x="1154" y="306"/>
              </a:cxn>
              <a:cxn ang="0">
                <a:pos x="1402" y="254"/>
              </a:cxn>
              <a:cxn ang="0">
                <a:pos x="1656" y="202"/>
              </a:cxn>
              <a:cxn ang="0">
                <a:pos x="1916" y="154"/>
              </a:cxn>
              <a:cxn ang="0">
                <a:pos x="2174" y="108"/>
              </a:cxn>
              <a:cxn ang="0">
                <a:pos x="2302" y="88"/>
              </a:cxn>
              <a:cxn ang="0">
                <a:pos x="2426" y="68"/>
              </a:cxn>
              <a:cxn ang="0">
                <a:pos x="2550" y="52"/>
              </a:cxn>
              <a:cxn ang="0">
                <a:pos x="2670" y="36"/>
              </a:cxn>
              <a:cxn ang="0">
                <a:pos x="2788" y="24"/>
              </a:cxn>
              <a:cxn ang="0">
                <a:pos x="2900" y="14"/>
              </a:cxn>
              <a:cxn ang="0">
                <a:pos x="3008" y="6"/>
              </a:cxn>
              <a:cxn ang="0">
                <a:pos x="3112" y="0"/>
              </a:cxn>
            </a:cxnLst>
            <a:rect l="0" t="0" r="r" b="b"/>
            <a:pathLst>
              <a:path w="3112" h="584">
                <a:moveTo>
                  <a:pt x="0" y="584"/>
                </a:moveTo>
                <a:lnTo>
                  <a:pt x="0" y="584"/>
                </a:lnTo>
                <a:lnTo>
                  <a:pt x="90" y="560"/>
                </a:lnTo>
                <a:lnTo>
                  <a:pt x="336" y="498"/>
                </a:lnTo>
                <a:lnTo>
                  <a:pt x="506" y="456"/>
                </a:lnTo>
                <a:lnTo>
                  <a:pt x="702" y="410"/>
                </a:lnTo>
                <a:lnTo>
                  <a:pt x="920" y="360"/>
                </a:lnTo>
                <a:lnTo>
                  <a:pt x="1154" y="306"/>
                </a:lnTo>
                <a:lnTo>
                  <a:pt x="1402" y="254"/>
                </a:lnTo>
                <a:lnTo>
                  <a:pt x="1656" y="202"/>
                </a:lnTo>
                <a:lnTo>
                  <a:pt x="1916" y="154"/>
                </a:lnTo>
                <a:lnTo>
                  <a:pt x="2174" y="108"/>
                </a:lnTo>
                <a:lnTo>
                  <a:pt x="2302" y="88"/>
                </a:lnTo>
                <a:lnTo>
                  <a:pt x="2426" y="68"/>
                </a:lnTo>
                <a:lnTo>
                  <a:pt x="2550" y="52"/>
                </a:lnTo>
                <a:lnTo>
                  <a:pt x="2670" y="36"/>
                </a:lnTo>
                <a:lnTo>
                  <a:pt x="2788" y="24"/>
                </a:lnTo>
                <a:lnTo>
                  <a:pt x="2900" y="14"/>
                </a:lnTo>
                <a:lnTo>
                  <a:pt x="3008" y="6"/>
                </a:lnTo>
                <a:lnTo>
                  <a:pt x="3112" y="0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 useBgFill="1">
        <p:nvSpPr>
          <p:cNvPr id="13" name="Freeform 10"/>
          <p:cNvSpPr>
            <a:spLocks/>
          </p:cNvSpPr>
          <p:nvPr/>
        </p:nvSpPr>
        <p:spPr bwMode="hidden">
          <a:xfrm>
            <a:off x="211665" y="4058555"/>
            <a:ext cx="8723376" cy="1329874"/>
          </a:xfrm>
          <a:custGeom>
            <a:avLst/>
            <a:gdLst/>
            <a:ahLst/>
            <a:cxnLst>
              <a:cxn ang="0">
                <a:pos x="8192" y="512"/>
              </a:cxn>
              <a:cxn ang="0">
                <a:pos x="8040" y="570"/>
              </a:cxn>
              <a:cxn ang="0">
                <a:pos x="7878" y="620"/>
              </a:cxn>
              <a:cxn ang="0">
                <a:pos x="7706" y="666"/>
              </a:cxn>
              <a:cxn ang="0">
                <a:pos x="7522" y="702"/>
              </a:cxn>
              <a:cxn ang="0">
                <a:pos x="7322" y="730"/>
              </a:cxn>
              <a:cxn ang="0">
                <a:pos x="7106" y="750"/>
              </a:cxn>
              <a:cxn ang="0">
                <a:pos x="6872" y="762"/>
              </a:cxn>
              <a:cxn ang="0">
                <a:pos x="6618" y="760"/>
              </a:cxn>
              <a:cxn ang="0">
                <a:pos x="6342" y="750"/>
              </a:cxn>
              <a:cxn ang="0">
                <a:pos x="6042" y="726"/>
              </a:cxn>
              <a:cxn ang="0">
                <a:pos x="5716" y="690"/>
              </a:cxn>
              <a:cxn ang="0">
                <a:pos x="5364" y="642"/>
              </a:cxn>
              <a:cxn ang="0">
                <a:pos x="4982" y="578"/>
              </a:cxn>
              <a:cxn ang="0">
                <a:pos x="4568" y="500"/>
              </a:cxn>
              <a:cxn ang="0">
                <a:pos x="4122" y="406"/>
              </a:cxn>
              <a:cxn ang="0">
                <a:pos x="3640" y="296"/>
              </a:cxn>
              <a:cxn ang="0">
                <a:pos x="3396" y="240"/>
              </a:cxn>
              <a:cxn ang="0">
                <a:pos x="2934" y="148"/>
              </a:cxn>
              <a:cxn ang="0">
                <a:pos x="2512" y="82"/>
              </a:cxn>
              <a:cxn ang="0">
                <a:pos x="2126" y="36"/>
              </a:cxn>
              <a:cxn ang="0">
                <a:pos x="1776" y="10"/>
              </a:cxn>
              <a:cxn ang="0">
                <a:pos x="1462" y="0"/>
              </a:cxn>
              <a:cxn ang="0">
                <a:pos x="1182" y="4"/>
              </a:cxn>
              <a:cxn ang="0">
                <a:pos x="934" y="20"/>
              </a:cxn>
              <a:cxn ang="0">
                <a:pos x="716" y="44"/>
              </a:cxn>
              <a:cxn ang="0">
                <a:pos x="530" y="74"/>
              </a:cxn>
              <a:cxn ang="0">
                <a:pos x="374" y="108"/>
              </a:cxn>
              <a:cxn ang="0">
                <a:pos x="248" y="144"/>
              </a:cxn>
              <a:cxn ang="0">
                <a:pos x="148" y="176"/>
              </a:cxn>
              <a:cxn ang="0">
                <a:pos x="48" y="216"/>
              </a:cxn>
              <a:cxn ang="0">
                <a:pos x="0" y="240"/>
              </a:cxn>
              <a:cxn ang="0">
                <a:pos x="8192" y="1192"/>
              </a:cxn>
              <a:cxn ang="0">
                <a:pos x="8196" y="1186"/>
              </a:cxn>
              <a:cxn ang="0">
                <a:pos x="8196" y="510"/>
              </a:cxn>
              <a:cxn ang="0">
                <a:pos x="8192" y="512"/>
              </a:cxn>
            </a:cxnLst>
            <a:rect l="0" t="0" r="r" b="b"/>
            <a:pathLst>
              <a:path w="8196" h="1192">
                <a:moveTo>
                  <a:pt x="8192" y="512"/>
                </a:moveTo>
                <a:lnTo>
                  <a:pt x="8192" y="512"/>
                </a:lnTo>
                <a:lnTo>
                  <a:pt x="8116" y="542"/>
                </a:lnTo>
                <a:lnTo>
                  <a:pt x="8040" y="570"/>
                </a:lnTo>
                <a:lnTo>
                  <a:pt x="7960" y="596"/>
                </a:lnTo>
                <a:lnTo>
                  <a:pt x="7878" y="620"/>
                </a:lnTo>
                <a:lnTo>
                  <a:pt x="7794" y="644"/>
                </a:lnTo>
                <a:lnTo>
                  <a:pt x="7706" y="666"/>
                </a:lnTo>
                <a:lnTo>
                  <a:pt x="7616" y="684"/>
                </a:lnTo>
                <a:lnTo>
                  <a:pt x="7522" y="702"/>
                </a:lnTo>
                <a:lnTo>
                  <a:pt x="7424" y="718"/>
                </a:lnTo>
                <a:lnTo>
                  <a:pt x="7322" y="730"/>
                </a:lnTo>
                <a:lnTo>
                  <a:pt x="7216" y="742"/>
                </a:lnTo>
                <a:lnTo>
                  <a:pt x="7106" y="750"/>
                </a:lnTo>
                <a:lnTo>
                  <a:pt x="6992" y="758"/>
                </a:lnTo>
                <a:lnTo>
                  <a:pt x="6872" y="762"/>
                </a:lnTo>
                <a:lnTo>
                  <a:pt x="6748" y="762"/>
                </a:lnTo>
                <a:lnTo>
                  <a:pt x="6618" y="760"/>
                </a:lnTo>
                <a:lnTo>
                  <a:pt x="6482" y="756"/>
                </a:lnTo>
                <a:lnTo>
                  <a:pt x="6342" y="750"/>
                </a:lnTo>
                <a:lnTo>
                  <a:pt x="6196" y="740"/>
                </a:lnTo>
                <a:lnTo>
                  <a:pt x="6042" y="726"/>
                </a:lnTo>
                <a:lnTo>
                  <a:pt x="5882" y="710"/>
                </a:lnTo>
                <a:lnTo>
                  <a:pt x="5716" y="690"/>
                </a:lnTo>
                <a:lnTo>
                  <a:pt x="5544" y="668"/>
                </a:lnTo>
                <a:lnTo>
                  <a:pt x="5364" y="642"/>
                </a:lnTo>
                <a:lnTo>
                  <a:pt x="5176" y="612"/>
                </a:lnTo>
                <a:lnTo>
                  <a:pt x="4982" y="578"/>
                </a:lnTo>
                <a:lnTo>
                  <a:pt x="4778" y="540"/>
                </a:lnTo>
                <a:lnTo>
                  <a:pt x="4568" y="500"/>
                </a:lnTo>
                <a:lnTo>
                  <a:pt x="4348" y="454"/>
                </a:lnTo>
                <a:lnTo>
                  <a:pt x="4122" y="406"/>
                </a:lnTo>
                <a:lnTo>
                  <a:pt x="3886" y="354"/>
                </a:lnTo>
                <a:lnTo>
                  <a:pt x="3640" y="296"/>
                </a:lnTo>
                <a:lnTo>
                  <a:pt x="3640" y="296"/>
                </a:lnTo>
                <a:lnTo>
                  <a:pt x="3396" y="240"/>
                </a:lnTo>
                <a:lnTo>
                  <a:pt x="3160" y="192"/>
                </a:lnTo>
                <a:lnTo>
                  <a:pt x="2934" y="148"/>
                </a:lnTo>
                <a:lnTo>
                  <a:pt x="2718" y="112"/>
                </a:lnTo>
                <a:lnTo>
                  <a:pt x="2512" y="82"/>
                </a:lnTo>
                <a:lnTo>
                  <a:pt x="2314" y="56"/>
                </a:lnTo>
                <a:lnTo>
                  <a:pt x="2126" y="36"/>
                </a:lnTo>
                <a:lnTo>
                  <a:pt x="1948" y="20"/>
                </a:lnTo>
                <a:lnTo>
                  <a:pt x="1776" y="10"/>
                </a:lnTo>
                <a:lnTo>
                  <a:pt x="1616" y="2"/>
                </a:lnTo>
                <a:lnTo>
                  <a:pt x="1462" y="0"/>
                </a:lnTo>
                <a:lnTo>
                  <a:pt x="1318" y="0"/>
                </a:lnTo>
                <a:lnTo>
                  <a:pt x="1182" y="4"/>
                </a:lnTo>
                <a:lnTo>
                  <a:pt x="1054" y="10"/>
                </a:lnTo>
                <a:lnTo>
                  <a:pt x="934" y="20"/>
                </a:lnTo>
                <a:lnTo>
                  <a:pt x="822" y="30"/>
                </a:lnTo>
                <a:lnTo>
                  <a:pt x="716" y="44"/>
                </a:lnTo>
                <a:lnTo>
                  <a:pt x="620" y="58"/>
                </a:lnTo>
                <a:lnTo>
                  <a:pt x="530" y="74"/>
                </a:lnTo>
                <a:lnTo>
                  <a:pt x="450" y="92"/>
                </a:lnTo>
                <a:lnTo>
                  <a:pt x="374" y="108"/>
                </a:lnTo>
                <a:lnTo>
                  <a:pt x="308" y="126"/>
                </a:lnTo>
                <a:lnTo>
                  <a:pt x="248" y="144"/>
                </a:lnTo>
                <a:lnTo>
                  <a:pt x="194" y="160"/>
                </a:lnTo>
                <a:lnTo>
                  <a:pt x="148" y="176"/>
                </a:lnTo>
                <a:lnTo>
                  <a:pt x="108" y="192"/>
                </a:lnTo>
                <a:lnTo>
                  <a:pt x="48" y="216"/>
                </a:lnTo>
                <a:lnTo>
                  <a:pt x="12" y="234"/>
                </a:lnTo>
                <a:lnTo>
                  <a:pt x="0" y="240"/>
                </a:lnTo>
                <a:lnTo>
                  <a:pt x="0" y="1192"/>
                </a:lnTo>
                <a:lnTo>
                  <a:pt x="8192" y="1192"/>
                </a:lnTo>
                <a:lnTo>
                  <a:pt x="8192" y="1192"/>
                </a:lnTo>
                <a:lnTo>
                  <a:pt x="8196" y="1186"/>
                </a:lnTo>
                <a:lnTo>
                  <a:pt x="8196" y="1186"/>
                </a:lnTo>
                <a:lnTo>
                  <a:pt x="8196" y="510"/>
                </a:lnTo>
                <a:lnTo>
                  <a:pt x="8196" y="510"/>
                </a:lnTo>
                <a:lnTo>
                  <a:pt x="8192" y="512"/>
                </a:lnTo>
                <a:lnTo>
                  <a:pt x="8192" y="512"/>
                </a:lnTo>
                <a:close/>
              </a:path>
            </a:pathLst>
          </a:custGeom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0032" y="2463560"/>
            <a:ext cx="7772400" cy="1524000"/>
          </a:xfrm>
        </p:spPr>
        <p:txBody>
          <a:bodyPr anchor="t">
            <a:normAutofit/>
          </a:bodyPr>
          <a:lstStyle>
            <a:lvl1pPr algn="ctr">
              <a:defRPr sz="44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7365" y="1437448"/>
            <a:ext cx="6417734" cy="939801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pPr/>
              <a:t>26.01.2019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pPr/>
              <a:t>26.01.2019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676655" y="2679192"/>
            <a:ext cx="3822192" cy="34472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2679192"/>
            <a:ext cx="3822192" cy="34472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678114"/>
            <a:ext cx="3822192" cy="639762"/>
          </a:xfrm>
        </p:spPr>
        <p:txBody>
          <a:bodyPr anchor="ctr"/>
          <a:lstStyle>
            <a:lvl1pPr marL="0" indent="0" algn="ctr">
              <a:buNone/>
              <a:defRPr sz="2400" b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7332" y="3429000"/>
            <a:ext cx="3820055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2678113"/>
            <a:ext cx="3822192" cy="639762"/>
          </a:xfrm>
        </p:spPr>
        <p:txBody>
          <a:bodyPr anchor="ctr"/>
          <a:lstStyle>
            <a:lvl1pPr marL="0" indent="0" algn="ctr">
              <a:buNone/>
              <a:defRPr sz="2400" b="0" i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3429000"/>
            <a:ext cx="3822192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pPr/>
              <a:t>26.01.2019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pPr/>
              <a:t>26.01.2019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29874"/>
            <a:chOff x="-3905251" y="4294188"/>
            <a:chExt cx="13027839" cy="1892300"/>
          </a:xfrm>
        </p:grpSpPr>
        <p:sp>
          <p:nvSpPr>
            <p:cNvPr id="7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1" name="Freeform 10"/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pPr/>
              <a:t>26.01.2019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pPr/>
              <a:t>26.01.2019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3581400"/>
            <a:ext cx="3352800" cy="1905001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grpSp>
        <p:nvGrpSpPr>
          <p:cNvPr id="2" name="Group 23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31580"/>
            <a:chOff x="-3905250" y="4294188"/>
            <a:chExt cx="13011150" cy="1892300"/>
          </a:xfrm>
        </p:grpSpPr>
        <p:sp>
          <p:nvSpPr>
            <p:cNvPr id="25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9" name="Freeform 28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2" name="Title 21"/>
          <p:cNvSpPr>
            <a:spLocks noGrp="1"/>
          </p:cNvSpPr>
          <p:nvPr>
            <p:ph type="title"/>
          </p:nvPr>
        </p:nvSpPr>
        <p:spPr>
          <a:xfrm>
            <a:off x="914400" y="2286000"/>
            <a:ext cx="3352800" cy="1252728"/>
          </a:xfrm>
        </p:spPr>
        <p:txBody>
          <a:bodyPr anchor="b">
            <a:noAutofit/>
          </a:bodyPr>
          <a:lstStyle>
            <a:lvl1pPr algn="l">
              <a:defRPr sz="3200">
                <a:solidFill>
                  <a:schemeClr val="tx2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51962" y="1828800"/>
            <a:ext cx="3904076" cy="3810000"/>
          </a:xfrm>
        </p:spPr>
        <p:txBody>
          <a:bodyPr anchor="ctr"/>
          <a:lstStyle>
            <a:lvl1pPr>
              <a:buClr>
                <a:schemeClr val="bg1"/>
              </a:buClr>
              <a:defRPr sz="2200">
                <a:solidFill>
                  <a:schemeClr val="tx2"/>
                </a:solidFill>
              </a:defRPr>
            </a:lvl1pPr>
            <a:lvl2pPr>
              <a:buClr>
                <a:schemeClr val="bg1"/>
              </a:buClr>
              <a:defRPr sz="2000">
                <a:solidFill>
                  <a:schemeClr val="tx2"/>
                </a:solidFill>
              </a:defRPr>
            </a:lvl2pPr>
            <a:lvl3pPr>
              <a:buClr>
                <a:schemeClr val="bg1"/>
              </a:buClr>
              <a:defRPr sz="1800">
                <a:solidFill>
                  <a:schemeClr val="tx2"/>
                </a:solidFill>
              </a:defRPr>
            </a:lvl3pPr>
            <a:lvl4pPr>
              <a:buClr>
                <a:schemeClr val="bg1"/>
              </a:buClr>
              <a:defRPr sz="1600">
                <a:solidFill>
                  <a:schemeClr val="tx2"/>
                </a:solidFill>
              </a:defRPr>
            </a:lvl4pPr>
            <a:lvl5pPr>
              <a:buClr>
                <a:schemeClr val="bg1"/>
              </a:buClr>
              <a:defRPr sz="1600">
                <a:solidFill>
                  <a:schemeClr val="tx2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228600" y="228600"/>
            <a:ext cx="8695944" cy="603504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 bwMode="hidden">
          <a:xfrm>
            <a:off x="211665" y="5353963"/>
            <a:ext cx="8723376" cy="1331580"/>
            <a:chOff x="-3905250" y="4294188"/>
            <a:chExt cx="13011150" cy="1892300"/>
          </a:xfrm>
        </p:grpSpPr>
        <p:sp>
          <p:nvSpPr>
            <p:cNvPr id="10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4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74155" y="338667"/>
            <a:ext cx="3812645" cy="2429934"/>
          </a:xfrm>
        </p:spPr>
        <p:txBody>
          <a:bodyPr anchor="b">
            <a:normAutofit/>
          </a:bodyPr>
          <a:lstStyle>
            <a:lvl1pPr algn="l">
              <a:defRPr sz="2800" b="0">
                <a:solidFill>
                  <a:srgbClr val="FFFFFF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868333" y="2785533"/>
            <a:ext cx="3818467" cy="242146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pPr/>
              <a:t>26.01.2019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38200" y="1371600"/>
            <a:ext cx="3566160" cy="2926080"/>
          </a:xfrm>
          <a:prstGeom prst="roundRect">
            <a:avLst>
              <a:gd name="adj" fmla="val 3924"/>
            </a:avLst>
          </a:prstGeom>
          <a:solidFill>
            <a:schemeClr val="accent1"/>
          </a:solidFill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 fov="600000">
              <a:rot lat="240000" lon="19799999" rev="0"/>
            </a:camera>
            <a:lightRig rig="threePt" dir="t">
              <a:rot lat="0" lon="0" rev="2700000"/>
            </a:lightRig>
          </a:scene3d>
          <a:sp3d>
            <a:bevelT w="44450" h="31750"/>
          </a:sp3d>
        </p:spPr>
        <p:txBody>
          <a:bodyPr/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228600" y="228600"/>
            <a:ext cx="8695944" cy="2468880"/>
          </a:xfrm>
          <a:prstGeom prst="roundRect">
            <a:avLst>
              <a:gd name="adj" fmla="val 336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15"/>
          <p:cNvGrpSpPr>
            <a:grpSpLocks noChangeAspect="1"/>
          </p:cNvGrpSpPr>
          <p:nvPr/>
        </p:nvGrpSpPr>
        <p:grpSpPr bwMode="hidden">
          <a:xfrm>
            <a:off x="211665" y="1679429"/>
            <a:ext cx="8723376" cy="1329874"/>
            <a:chOff x="-3905251" y="4294188"/>
            <a:chExt cx="13027839" cy="1892300"/>
          </a:xfrm>
        </p:grpSpPr>
        <p:sp>
          <p:nvSpPr>
            <p:cNvPr id="17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1" name="Freeform 10"/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38328"/>
            <a:ext cx="8229600" cy="12527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163672" y="6250164"/>
            <a:ext cx="37866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2"/>
                </a:solidFill>
              </a:defRPr>
            </a:lvl1pPr>
          </a:lstStyle>
          <a:p>
            <a:fld id="{B4C71EC6-210F-42DE-9C53-41977AD35B3D}" type="datetimeFigureOut">
              <a:rPr lang="ru-RU" smtClean="0"/>
              <a:pPr/>
              <a:t>26.01.2019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3638" y="6250164"/>
            <a:ext cx="378669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991088" y="6250163"/>
            <a:ext cx="11618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2"/>
                </a:solidFill>
              </a:defRPr>
            </a:lvl1pPr>
          </a:lstStyle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2067" y="2675467"/>
            <a:ext cx="7408333" cy="34506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rgbClr val="FFFFFF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7432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576263" indent="-27432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55663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46304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178308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210312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242316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74320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395536" y="-128442"/>
            <a:ext cx="8352928" cy="3649006"/>
          </a:xfrm>
        </p:spPr>
        <p:txBody>
          <a:bodyPr>
            <a:normAutofit/>
          </a:bodyPr>
          <a:lstStyle/>
          <a:p>
            <a:r>
              <a:rPr lang="ru-RU" sz="3200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Команда</a:t>
            </a:r>
            <a:r>
              <a:rPr lang="ru-RU" sz="32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3200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«Кыырай»</a:t>
            </a:r>
            <a:br>
              <a:rPr lang="ru-RU" sz="3200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ru-RU" sz="3200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Республика (Саха) Якутия</a:t>
            </a:r>
            <a:br>
              <a:rPr lang="ru-RU" sz="3200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ru-RU" sz="32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г</a:t>
            </a:r>
            <a:r>
              <a:rPr lang="ru-RU" sz="3200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. Якутск</a:t>
            </a:r>
            <a:br>
              <a:rPr lang="ru-RU" sz="3200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ru-RU" sz="3200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МАОУ </a:t>
            </a:r>
            <a:r>
              <a:rPr lang="ru-RU" sz="32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« </a:t>
            </a:r>
            <a:r>
              <a:rPr lang="ru-RU" sz="3200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Саха политехнический лицей</a:t>
            </a:r>
            <a:r>
              <a:rPr lang="ru-RU" sz="32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»</a:t>
            </a:r>
            <a:r>
              <a:rPr lang="ru-RU" sz="3200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/>
            </a:r>
            <a:br>
              <a:rPr lang="ru-RU" sz="3200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ru-RU" sz="3200" dirty="0" smtClean="0"/>
              <a:t> </a:t>
            </a:r>
            <a:endParaRPr lang="ru-RU" sz="3200" dirty="0"/>
          </a:p>
        </p:txBody>
      </p:sp>
      <p:pic>
        <p:nvPicPr>
          <p:cNvPr id="1026" name="Picture 2" descr="C:\Users\авы\Desktop\СПЛ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95536" y="4221088"/>
            <a:ext cx="2376264" cy="2159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578052" y="3520564"/>
            <a:ext cx="4170412" cy="3076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806284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Расчёт купола парашюта</a:t>
            </a:r>
            <a:endParaRPr lang="ru-RU" dirty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5533908" y="1679408"/>
            <a:ext cx="3049048" cy="585735"/>
          </a:xfrm>
          <a:prstGeom prst="rect">
            <a:avLst/>
          </a:prstGeom>
          <a:solidFill>
            <a:srgbClr val="CFE7F5"/>
          </a:solidFill>
          <a:ln w="0">
            <a:solidFill>
              <a:srgbClr val="808080"/>
            </a:solidFill>
            <a:prstDash val="solid"/>
          </a:ln>
        </p:spPr>
      </p:pic>
      <p:sp>
        <p:nvSpPr>
          <p:cNvPr id="6" name="Прямоугольник 5"/>
          <p:cNvSpPr/>
          <p:nvPr/>
        </p:nvSpPr>
        <p:spPr>
          <a:xfrm>
            <a:off x="15346" y="2879935"/>
            <a:ext cx="4572000" cy="3308598"/>
          </a:xfrm>
          <a:prstGeom prst="rect">
            <a:avLst/>
          </a:prstGeom>
        </p:spPr>
        <p:txBody>
          <a:bodyPr>
            <a:spAutoFit/>
          </a:bodyPr>
          <a:lstStyle/>
          <a:p>
            <a:pPr lvl="0">
              <a:defRPr sz="1800"/>
            </a:pPr>
            <a:r>
              <a:rPr lang="ru-RU" sz="2400" dirty="0">
                <a:solidFill>
                  <a:srgbClr val="000000"/>
                </a:solidFill>
                <a:latin typeface="Times New Roman" pitchFamily="18" charset="0"/>
                <a:ea typeface="Lucida Sans Unicode" pitchFamily="2"/>
                <a:cs typeface="Times New Roman" pitchFamily="18" charset="0"/>
              </a:rPr>
              <a:t>m</a:t>
            </a:r>
            <a:r>
              <a:rPr lang="ru-RU" dirty="0">
                <a:solidFill>
                  <a:srgbClr val="000000"/>
                </a:solidFill>
                <a:latin typeface="Times New Roman" pitchFamily="18" charset="0"/>
                <a:ea typeface="Lucida Sans Unicode" pitchFamily="2"/>
                <a:cs typeface="Times New Roman" pitchFamily="18" charset="0"/>
              </a:rPr>
              <a:t>=0.35 кг – масса аппарата</a:t>
            </a:r>
          </a:p>
          <a:p>
            <a:pPr lvl="0">
              <a:defRPr sz="1800"/>
            </a:pPr>
            <a:r>
              <a:rPr lang="ru-RU" sz="2400" dirty="0">
                <a:solidFill>
                  <a:srgbClr val="000000"/>
                </a:solidFill>
                <a:latin typeface="Times New Roman" pitchFamily="18" charset="0"/>
                <a:ea typeface="Lucida Sans Unicode" pitchFamily="2"/>
                <a:cs typeface="Times New Roman" pitchFamily="18" charset="0"/>
              </a:rPr>
              <a:t>g</a:t>
            </a:r>
            <a:r>
              <a:rPr lang="ru-RU" dirty="0">
                <a:solidFill>
                  <a:srgbClr val="000000"/>
                </a:solidFill>
                <a:latin typeface="Times New Roman" pitchFamily="18" charset="0"/>
                <a:ea typeface="Lucida Sans Unicode" pitchFamily="2"/>
                <a:cs typeface="Times New Roman" pitchFamily="18" charset="0"/>
              </a:rPr>
              <a:t>=9.8 м/с2   - ускорение свободного падения</a:t>
            </a:r>
          </a:p>
          <a:p>
            <a:pPr lvl="0">
              <a:defRPr sz="1800"/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  <a:ea typeface="Lucida Sans Unicode" pitchFamily="2"/>
                <a:cs typeface="Times New Roman" pitchFamily="18" charset="0"/>
              </a:rPr>
              <a:t>c</a:t>
            </a:r>
            <a:r>
              <a:rPr lang="ru-RU" sz="1400" dirty="0" smtClean="0">
                <a:solidFill>
                  <a:srgbClr val="000000"/>
                </a:solidFill>
                <a:latin typeface="Times New Roman" pitchFamily="18" charset="0"/>
                <a:ea typeface="Lucida Sans Unicode" pitchFamily="2"/>
                <a:cs typeface="Times New Roman" pitchFamily="18" charset="0"/>
              </a:rPr>
              <a:t>d</a:t>
            </a:r>
            <a:r>
              <a:rPr lang="ru-RU" dirty="0" smtClean="0">
                <a:solidFill>
                  <a:srgbClr val="000000"/>
                </a:solidFill>
                <a:latin typeface="Times New Roman" pitchFamily="18" charset="0"/>
                <a:ea typeface="Lucida Sans Unicode" pitchFamily="2"/>
                <a:cs typeface="Times New Roman" pitchFamily="18" charset="0"/>
              </a:rPr>
              <a:t>=1.</a:t>
            </a:r>
            <a:r>
              <a:rPr lang="en-US" dirty="0" smtClean="0">
                <a:solidFill>
                  <a:srgbClr val="000000"/>
                </a:solidFill>
                <a:latin typeface="Times New Roman" pitchFamily="18" charset="0"/>
                <a:ea typeface="Lucida Sans Unicode" pitchFamily="2"/>
                <a:cs typeface="Times New Roman" pitchFamily="18" charset="0"/>
              </a:rPr>
              <a:t>2</a:t>
            </a:r>
            <a:r>
              <a:rPr lang="ru-RU" dirty="0" smtClean="0">
                <a:solidFill>
                  <a:srgbClr val="000000"/>
                </a:solidFill>
                <a:latin typeface="Times New Roman" pitchFamily="18" charset="0"/>
                <a:ea typeface="Lucida Sans Unicode" pitchFamily="2"/>
                <a:cs typeface="Times New Roman" pitchFamily="18" charset="0"/>
              </a:rPr>
              <a:t>– </a:t>
            </a:r>
            <a:r>
              <a:rPr lang="ru-RU" dirty="0">
                <a:solidFill>
                  <a:srgbClr val="000000"/>
                </a:solidFill>
                <a:latin typeface="Times New Roman" pitchFamily="18" charset="0"/>
                <a:ea typeface="Lucida Sans Unicode" pitchFamily="2"/>
                <a:cs typeface="Times New Roman" pitchFamily="18" charset="0"/>
              </a:rPr>
              <a:t>коэффициент сопротивления</a:t>
            </a:r>
          </a:p>
          <a:p>
            <a:pPr lvl="0">
              <a:defRPr sz="1800"/>
            </a:pPr>
            <a:r>
              <a:rPr lang="ru-RU" sz="2400" dirty="0" smtClean="0">
                <a:solidFill>
                  <a:srgbClr val="000000"/>
                </a:solidFill>
                <a:latin typeface="Times New Roman" pitchFamily="18" charset="0"/>
                <a:ea typeface="Lucida Sans Unicode" pitchFamily="2"/>
                <a:cs typeface="Times New Roman" pitchFamily="18" charset="0"/>
              </a:rPr>
              <a:t>ρ</a:t>
            </a:r>
            <a:r>
              <a:rPr lang="ru-RU" dirty="0" smtClean="0">
                <a:solidFill>
                  <a:srgbClr val="000000"/>
                </a:solidFill>
                <a:latin typeface="Times New Roman" pitchFamily="18" charset="0"/>
                <a:ea typeface="Lucida Sans Unicode" pitchFamily="2"/>
                <a:cs typeface="Times New Roman" pitchFamily="18" charset="0"/>
              </a:rPr>
              <a:t>=1.2</a:t>
            </a:r>
            <a:r>
              <a:rPr lang="en-US" dirty="0" smtClean="0">
                <a:solidFill>
                  <a:srgbClr val="000000"/>
                </a:solidFill>
                <a:latin typeface="Times New Roman" pitchFamily="18" charset="0"/>
                <a:ea typeface="Lucida Sans Unicode" pitchFamily="2"/>
                <a:cs typeface="Times New Roman" pitchFamily="18" charset="0"/>
              </a:rPr>
              <a:t>754</a:t>
            </a:r>
            <a:r>
              <a:rPr lang="ru-RU" dirty="0" smtClean="0">
                <a:solidFill>
                  <a:srgbClr val="000000"/>
                </a:solidFill>
                <a:latin typeface="Times New Roman" pitchFamily="18" charset="0"/>
                <a:ea typeface="Lucida Sans Unicode" pitchFamily="2"/>
                <a:cs typeface="Times New Roman" pitchFamily="18" charset="0"/>
              </a:rPr>
              <a:t> </a:t>
            </a:r>
            <a:r>
              <a:rPr lang="ru-RU" dirty="0">
                <a:solidFill>
                  <a:srgbClr val="000000"/>
                </a:solidFill>
                <a:latin typeface="Times New Roman" pitchFamily="18" charset="0"/>
                <a:ea typeface="Lucida Sans Unicode" pitchFamily="2"/>
                <a:cs typeface="Times New Roman" pitchFamily="18" charset="0"/>
              </a:rPr>
              <a:t>кг/м3 – плотность воздуха</a:t>
            </a:r>
          </a:p>
          <a:p>
            <a:pPr lvl="0">
              <a:defRPr sz="1800"/>
            </a:pPr>
            <a:r>
              <a:rPr lang="en-US" sz="2400" dirty="0">
                <a:solidFill>
                  <a:srgbClr val="000000"/>
                </a:solidFill>
                <a:latin typeface="Times New Roman" pitchFamily="18" charset="0"/>
                <a:ea typeface="Lucida Sans Unicode" pitchFamily="2"/>
                <a:cs typeface="Times New Roman" pitchFamily="18" charset="0"/>
              </a:rPr>
              <a:t>v</a:t>
            </a:r>
            <a:r>
              <a:rPr lang="ru-RU" dirty="0" smtClean="0">
                <a:solidFill>
                  <a:srgbClr val="000000"/>
                </a:solidFill>
                <a:latin typeface="Times New Roman" pitchFamily="18" charset="0"/>
                <a:ea typeface="Lucida Sans Unicode" pitchFamily="2"/>
                <a:cs typeface="Times New Roman" pitchFamily="18" charset="0"/>
              </a:rPr>
              <a:t>=8 </a:t>
            </a:r>
            <a:r>
              <a:rPr lang="ru-RU" dirty="0">
                <a:solidFill>
                  <a:srgbClr val="000000"/>
                </a:solidFill>
                <a:latin typeface="Times New Roman" pitchFamily="18" charset="0"/>
                <a:ea typeface="Lucida Sans Unicode" pitchFamily="2"/>
                <a:cs typeface="Times New Roman" pitchFamily="18" charset="0"/>
              </a:rPr>
              <a:t>м/с – скорость спуска</a:t>
            </a:r>
          </a:p>
          <a:p>
            <a:pPr lvl="0">
              <a:defRPr sz="1800"/>
            </a:pPr>
            <a:r>
              <a:rPr lang="ru-RU" sz="2400" dirty="0" smtClean="0">
                <a:solidFill>
                  <a:srgbClr val="000000"/>
                </a:solidFill>
                <a:latin typeface="Times New Roman" pitchFamily="18" charset="0"/>
                <a:ea typeface="Lucida Sans Unicode" pitchFamily="2"/>
                <a:cs typeface="Times New Roman" pitchFamily="18" charset="0"/>
              </a:rPr>
              <a:t>r</a:t>
            </a:r>
            <a:r>
              <a:rPr lang="ru-RU" dirty="0" smtClean="0">
                <a:solidFill>
                  <a:srgbClr val="000000"/>
                </a:solidFill>
                <a:latin typeface="Times New Roman" pitchFamily="18" charset="0"/>
                <a:ea typeface="Lucida Sans Unicode" pitchFamily="2"/>
                <a:cs typeface="Times New Roman" pitchFamily="18" charset="0"/>
              </a:rPr>
              <a:t>= 1</a:t>
            </a:r>
            <a:r>
              <a:rPr lang="en-US" dirty="0" smtClean="0">
                <a:solidFill>
                  <a:srgbClr val="000000"/>
                </a:solidFill>
                <a:latin typeface="Times New Roman" pitchFamily="18" charset="0"/>
                <a:ea typeface="Lucida Sans Unicode" pitchFamily="2"/>
                <a:cs typeface="Times New Roman" pitchFamily="18" charset="0"/>
              </a:rPr>
              <a:t>4</a:t>
            </a:r>
            <a:r>
              <a:rPr lang="ru-RU" dirty="0" smtClean="0">
                <a:solidFill>
                  <a:srgbClr val="000000"/>
                </a:solidFill>
                <a:latin typeface="Times New Roman" pitchFamily="18" charset="0"/>
                <a:ea typeface="Lucida Sans Unicode" pitchFamily="2"/>
                <a:cs typeface="Times New Roman" pitchFamily="18" charset="0"/>
              </a:rPr>
              <a:t>.9 </a:t>
            </a:r>
            <a:r>
              <a:rPr lang="ru-RU" dirty="0">
                <a:solidFill>
                  <a:srgbClr val="000000"/>
                </a:solidFill>
                <a:latin typeface="Times New Roman" pitchFamily="18" charset="0"/>
                <a:ea typeface="Lucida Sans Unicode" pitchFamily="2"/>
                <a:cs typeface="Times New Roman" pitchFamily="18" charset="0"/>
              </a:rPr>
              <a:t>см – радиус основания </a:t>
            </a:r>
            <a:r>
              <a:rPr lang="ru-RU" dirty="0" smtClean="0">
                <a:solidFill>
                  <a:srgbClr val="000000"/>
                </a:solidFill>
                <a:latin typeface="Times New Roman" pitchFamily="18" charset="0"/>
                <a:ea typeface="Lucida Sans Unicode" pitchFamily="2"/>
                <a:cs typeface="Times New Roman" pitchFamily="18" charset="0"/>
              </a:rPr>
              <a:t>парашюта.</a:t>
            </a:r>
          </a:p>
          <a:p>
            <a:pPr lvl="0">
              <a:defRPr sz="1800"/>
            </a:pPr>
            <a:r>
              <a:rPr lang="en-US" dirty="0" smtClean="0">
                <a:solidFill>
                  <a:srgbClr val="000000"/>
                </a:solidFill>
                <a:latin typeface="Times New Roman" pitchFamily="18" charset="0"/>
                <a:ea typeface="Lucida Sans Unicode" pitchFamily="2"/>
                <a:cs typeface="Times New Roman" pitchFamily="18" charset="0"/>
              </a:rPr>
              <a:t>D=</a:t>
            </a:r>
            <a:r>
              <a:rPr lang="ru-RU" dirty="0" smtClean="0">
                <a:solidFill>
                  <a:srgbClr val="000000"/>
                </a:solidFill>
                <a:latin typeface="Times New Roman" pitchFamily="18" charset="0"/>
                <a:ea typeface="Lucida Sans Unicode" pitchFamily="2"/>
                <a:cs typeface="Times New Roman" pitchFamily="18" charset="0"/>
              </a:rPr>
              <a:t> 29.8см – диаметр парашюта.</a:t>
            </a:r>
          </a:p>
          <a:p>
            <a:pPr lvl="0">
              <a:defRPr sz="1800"/>
            </a:pPr>
            <a:r>
              <a:rPr lang="ru-RU" dirty="0" smtClean="0">
                <a:solidFill>
                  <a:srgbClr val="000000"/>
                </a:solidFill>
                <a:latin typeface="Times New Roman" pitchFamily="18" charset="0"/>
                <a:ea typeface="Lucida Sans Unicode" pitchFamily="2"/>
                <a:cs typeface="Times New Roman" pitchFamily="18" charset="0"/>
              </a:rPr>
              <a:t>F- </a:t>
            </a:r>
            <a:r>
              <a:rPr lang="ru-RU" dirty="0">
                <a:solidFill>
                  <a:srgbClr val="000000"/>
                </a:solidFill>
                <a:latin typeface="Times New Roman" pitchFamily="18" charset="0"/>
                <a:ea typeface="Lucida Sans Unicode" pitchFamily="2"/>
                <a:cs typeface="Times New Roman" pitchFamily="18" charset="0"/>
              </a:rPr>
              <a:t>сила сопротивления </a:t>
            </a:r>
            <a:r>
              <a:rPr lang="ru-RU" dirty="0" smtClean="0">
                <a:solidFill>
                  <a:srgbClr val="000000"/>
                </a:solidFill>
                <a:latin typeface="Times New Roman" pitchFamily="18" charset="0"/>
                <a:ea typeface="Lucida Sans Unicode" pitchFamily="2"/>
                <a:cs typeface="Times New Roman" pitchFamily="18" charset="0"/>
              </a:rPr>
              <a:t>воздуха.</a:t>
            </a:r>
            <a:endParaRPr lang="ru-RU" dirty="0">
              <a:solidFill>
                <a:srgbClr val="000000"/>
              </a:solidFill>
              <a:latin typeface="Times New Roman" pitchFamily="18" charset="0"/>
              <a:ea typeface="Lucida Sans Unicode" pitchFamily="2"/>
              <a:cs typeface="Times New Roman" pitchFamily="18" charset="0"/>
            </a:endParaRPr>
          </a:p>
          <a:p>
            <a:pPr lvl="0">
              <a:defRPr sz="1800"/>
            </a:pPr>
            <a:endParaRPr lang="ru-RU" sz="1100" dirty="0">
              <a:solidFill>
                <a:srgbClr val="000000"/>
              </a:solidFill>
              <a:latin typeface="Times New Roman" pitchFamily="18" charset="0"/>
              <a:ea typeface="Lucida Sans Unicode" pitchFamily="2"/>
              <a:cs typeface="Times New Roman" pitchFamily="18" charset="0"/>
            </a:endParaRPr>
          </a:p>
          <a:p>
            <a:pPr lvl="0">
              <a:defRPr sz="1800"/>
            </a:pPr>
            <a:endParaRPr lang="ru-RU" dirty="0">
              <a:solidFill>
                <a:srgbClr val="000000"/>
              </a:solidFill>
              <a:latin typeface="Times New Roman" pitchFamily="18" charset="0"/>
              <a:ea typeface="Lucida Sans Unicode" pitchFamily="2"/>
              <a:cs typeface="Times New Roman" pitchFamily="18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5220072" y="2706641"/>
            <a:ext cx="367672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 sz="1800"/>
            </a:pPr>
            <a:r>
              <a:rPr lang="ru-RU" sz="2000" dirty="0">
                <a:solidFill>
                  <a:srgbClr val="000000"/>
                </a:solidFill>
                <a:latin typeface="Times New Roman" pitchFamily="18" charset="0"/>
                <a:ea typeface="Lucida Sans Unicode" pitchFamily="2"/>
                <a:cs typeface="Times New Roman" pitchFamily="18" charset="0"/>
              </a:rPr>
              <a:t>Система спасения Спутника</a:t>
            </a:r>
          </a:p>
          <a:p>
            <a:pPr lvl="0" algn="ctr">
              <a:defRPr sz="1800"/>
            </a:pPr>
            <a:r>
              <a:rPr lang="ru-RU" sz="2000" dirty="0">
                <a:solidFill>
                  <a:srgbClr val="000000"/>
                </a:solidFill>
                <a:latin typeface="Times New Roman" pitchFamily="18" charset="0"/>
                <a:ea typeface="Lucida Sans Unicode" pitchFamily="2"/>
                <a:cs typeface="Times New Roman" pitchFamily="18" charset="0"/>
              </a:rPr>
              <a:t> – парашют типа «полусфера».</a:t>
            </a:r>
          </a:p>
        </p:txBody>
      </p:sp>
    </p:spTree>
    <p:extLst>
      <p:ext uri="{BB962C8B-B14F-4D97-AF65-F5344CB8AC3E}">
        <p14:creationId xmlns:p14="http://schemas.microsoft.com/office/powerpoint/2010/main" xmlns="" val="2502725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Датчик пыли</a:t>
            </a:r>
            <a:r>
              <a:rPr lang="en-US" dirty="0" smtClean="0"/>
              <a:t> - </a:t>
            </a:r>
            <a:r>
              <a:rPr lang="ru-RU" dirty="0" smtClean="0"/>
              <a:t> </a:t>
            </a:r>
            <a:r>
              <a:rPr lang="en-US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GP2Y1010AU0F</a:t>
            </a:r>
            <a:br>
              <a:rPr lang="en-US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</a:br>
            <a:endParaRPr lang="ru-RU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83406" y="1330270"/>
            <a:ext cx="3347864" cy="28648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563888" y="1193019"/>
            <a:ext cx="532859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i="1" dirty="0"/>
              <a:t>Оптический датчик пыли </a:t>
            </a:r>
            <a:r>
              <a:rPr lang="ru-RU" b="1" i="1" dirty="0" err="1"/>
              <a:t>Sharp</a:t>
            </a:r>
            <a:r>
              <a:rPr lang="ru-RU" b="1" i="1" dirty="0"/>
              <a:t> GP2Y1010AU0F эффективен в обнаружении очень мелких частиц, и обычно используется в системах очистки воздуха. Инфракрасный диод и фототранзистор расположены по диагонали и способствуют обнаружению отраженного света частиц пыли в воздухе. Датчик имеет очень низкое энергопотребление (20 мА максимально, 11 мА среднее). Выходной сигнал датчика представляет собой аналоговое напряжение пропорциональное измеренной плотности пыли.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7504" y="4332340"/>
            <a:ext cx="5679760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i="1" dirty="0"/>
              <a:t>Напряжение питания: 5-7V</a:t>
            </a:r>
            <a:br>
              <a:rPr lang="ru-RU" b="1" i="1" dirty="0"/>
            </a:br>
            <a:r>
              <a:rPr lang="ru-RU" b="1" i="1" dirty="0"/>
              <a:t>Рабочая температура: -10-65 ° C</a:t>
            </a:r>
            <a:br>
              <a:rPr lang="ru-RU" b="1" i="1" dirty="0"/>
            </a:br>
            <a:r>
              <a:rPr lang="ru-RU" b="1" i="1" dirty="0"/>
              <a:t>Ток потребления: 20 мА </a:t>
            </a:r>
            <a:r>
              <a:rPr lang="ru-RU" b="1" i="1" dirty="0" err="1"/>
              <a:t>max</a:t>
            </a:r>
            <a:r>
              <a:rPr lang="ru-RU" b="1" i="1" dirty="0"/>
              <a:t/>
            </a:r>
            <a:br>
              <a:rPr lang="ru-RU" b="1" i="1" dirty="0"/>
            </a:br>
            <a:r>
              <a:rPr lang="ru-RU" b="1" i="1" dirty="0"/>
              <a:t>Размер минимальной обнаруживаемой частицы: 0,8 м</a:t>
            </a:r>
            <a:br>
              <a:rPr lang="ru-RU" b="1" i="1" dirty="0"/>
            </a:br>
            <a:r>
              <a:rPr lang="ru-RU" b="1" i="1" dirty="0"/>
              <a:t>Чувствительность: 0.5V / (0,1 мг / м 3)</a:t>
            </a:r>
            <a:br>
              <a:rPr lang="ru-RU" b="1" i="1" dirty="0"/>
            </a:br>
            <a:r>
              <a:rPr lang="ru-RU" b="1" i="1" dirty="0"/>
              <a:t>Напряжение при чистом воздухе: 0.9V тип.</a:t>
            </a:r>
            <a:br>
              <a:rPr lang="ru-RU" b="1" i="1" dirty="0"/>
            </a:br>
            <a:r>
              <a:rPr lang="ru-RU" b="1" i="1" dirty="0"/>
              <a:t>Температура хранения: -20 ~ 80 ℃</a:t>
            </a:r>
            <a:br>
              <a:rPr lang="ru-RU" b="1" i="1" dirty="0"/>
            </a:br>
            <a:r>
              <a:rPr lang="ru-RU" b="1" i="1" dirty="0"/>
              <a:t>Размер: 46мм × 30мм × 17.6mm</a:t>
            </a:r>
          </a:p>
        </p:txBody>
      </p:sp>
    </p:spTree>
    <p:extLst>
      <p:ext uri="{BB962C8B-B14F-4D97-AF65-F5344CB8AC3E}">
        <p14:creationId xmlns:p14="http://schemas.microsoft.com/office/powerpoint/2010/main" xmlns="" val="33583692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Микроконтроллер</a:t>
            </a:r>
            <a:endParaRPr lang="ru-RU" dirty="0"/>
          </a:p>
        </p:txBody>
      </p:sp>
      <p:pic>
        <p:nvPicPr>
          <p:cNvPr id="1026" name="Picture 2" descr="C:\Users\Admin\Downloads\838186098_w640_h640_atmel_atmega12__qfp64_p1_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8596" y="1500174"/>
            <a:ext cx="4143404" cy="4000528"/>
          </a:xfrm>
          <a:prstGeom prst="rect">
            <a:avLst/>
          </a:prstGeom>
          <a:noFill/>
        </p:spPr>
      </p:pic>
      <p:sp>
        <p:nvSpPr>
          <p:cNvPr id="4" name="TextBox 3"/>
          <p:cNvSpPr txBox="1"/>
          <p:nvPr/>
        </p:nvSpPr>
        <p:spPr>
          <a:xfrm>
            <a:off x="4857752" y="1428736"/>
            <a:ext cx="4286248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latin typeface="Arial" pitchFamily="34" charset="0"/>
                <a:cs typeface="Arial" pitchFamily="34" charset="0"/>
              </a:rPr>
              <a:t>Atmega128:</a:t>
            </a:r>
          </a:p>
          <a:p>
            <a:r>
              <a:rPr lang="en-US" sz="2800" b="1" dirty="0" smtClean="0">
                <a:latin typeface="Arial" pitchFamily="34" charset="0"/>
                <a:cs typeface="Arial" pitchFamily="34" charset="0"/>
              </a:rPr>
              <a:t>128</a:t>
            </a:r>
            <a:r>
              <a:rPr lang="ru-RU" sz="2800" b="1" dirty="0" smtClean="0">
                <a:latin typeface="Arial" pitchFamily="34" charset="0"/>
                <a:cs typeface="Arial" pitchFamily="34" charset="0"/>
              </a:rPr>
              <a:t>КБ перепрограммируемой </a:t>
            </a:r>
            <a:r>
              <a:rPr lang="ru-RU" sz="2800" b="1" dirty="0" err="1" smtClean="0">
                <a:latin typeface="Arial" pitchFamily="34" charset="0"/>
                <a:cs typeface="Arial" pitchFamily="34" charset="0"/>
              </a:rPr>
              <a:t>флеш-памяти</a:t>
            </a:r>
            <a:endParaRPr lang="ru-RU" sz="2800" b="1" dirty="0" smtClean="0">
              <a:latin typeface="Arial" pitchFamily="34" charset="0"/>
              <a:cs typeface="Arial" pitchFamily="34" charset="0"/>
            </a:endParaRPr>
          </a:p>
          <a:p>
            <a:r>
              <a:rPr lang="ru-RU" sz="2800" b="1" dirty="0" smtClean="0">
                <a:latin typeface="Arial" pitchFamily="34" charset="0"/>
                <a:cs typeface="Arial" pitchFamily="34" charset="0"/>
              </a:rPr>
              <a:t>4КБ </a:t>
            </a:r>
            <a:r>
              <a:rPr lang="ru-RU" sz="2800" b="1" dirty="0" err="1" smtClean="0">
                <a:latin typeface="Arial" pitchFamily="34" charset="0"/>
                <a:cs typeface="Arial" pitchFamily="34" charset="0"/>
              </a:rPr>
              <a:t>флеш-памяти</a:t>
            </a:r>
            <a:r>
              <a:rPr lang="ru-RU" sz="2800" b="1" dirty="0" smtClean="0">
                <a:latin typeface="Arial" pitchFamily="34" charset="0"/>
                <a:cs typeface="Arial" pitchFamily="34" charset="0"/>
              </a:rPr>
              <a:t> для данных</a:t>
            </a:r>
          </a:p>
          <a:p>
            <a:r>
              <a:rPr lang="ru-RU" sz="2800" b="1" dirty="0" smtClean="0">
                <a:latin typeface="Arial" pitchFamily="34" charset="0"/>
                <a:cs typeface="Arial" pitchFamily="34" charset="0"/>
              </a:rPr>
              <a:t>4КБ оперативной памяти</a:t>
            </a:r>
          </a:p>
          <a:p>
            <a:r>
              <a:rPr lang="ru-RU" sz="2800" b="1" dirty="0" smtClean="0">
                <a:latin typeface="Arial" pitchFamily="34" charset="0"/>
                <a:cs typeface="Arial" pitchFamily="34" charset="0"/>
              </a:rPr>
              <a:t>Напряжение питания 5В</a:t>
            </a:r>
            <a:endParaRPr lang="ru-RU" sz="2800" b="1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smtClean="0">
                <a:solidFill>
                  <a:schemeClr val="bg1"/>
                </a:solidFill>
              </a:rPr>
              <a:t>Микроконтроллер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71472" y="1571612"/>
            <a:ext cx="857252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dirty="0" smtClean="0"/>
              <a:t> </a:t>
            </a:r>
            <a:r>
              <a:rPr lang="ru-RU" sz="2400" b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Основные аппаратные интерфейсы</a:t>
            </a:r>
          </a:p>
          <a:p>
            <a:r>
              <a:rPr lang="en-US" sz="2400" b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- TWI (Two-wire Serial Interface)</a:t>
            </a:r>
          </a:p>
          <a:p>
            <a:pPr>
              <a:buFontTx/>
              <a:buChar char="-"/>
            </a:pPr>
            <a:r>
              <a:rPr lang="en-US" sz="2400" b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USART (Universal Synchronous and Asynchronous serial Receiver </a:t>
            </a:r>
            <a:r>
              <a:rPr lang="en-US" sz="2400" b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sz="2400" b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nd Transmitter</a:t>
            </a:r>
          </a:p>
          <a:p>
            <a:pPr>
              <a:buFontTx/>
              <a:buChar char="-"/>
            </a:pPr>
            <a:r>
              <a:rPr lang="en-US" sz="2400" b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The 16-bit Timer/Counter</a:t>
            </a:r>
          </a:p>
          <a:p>
            <a:pPr>
              <a:buFontTx/>
              <a:buChar char="-"/>
            </a:pPr>
            <a:r>
              <a:rPr lang="en-US" sz="2400" b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53 Programmable I/O Lines</a:t>
            </a:r>
            <a:endParaRPr lang="ru-RU" sz="2400" b="1" dirty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</a:t>
            </a:r>
            <a:r>
              <a:rPr lang="ru-RU" dirty="0" err="1" smtClean="0"/>
              <a:t>хема</a:t>
            </a:r>
            <a:r>
              <a:rPr lang="ru-RU" dirty="0" smtClean="0"/>
              <a:t> питания</a:t>
            </a:r>
            <a:endParaRPr lang="ru-RU" dirty="0"/>
          </a:p>
        </p:txBody>
      </p:sp>
      <p:pic>
        <p:nvPicPr>
          <p:cNvPr id="2050" name="Picture 2" descr="C:\Users\Admin\Downloads\Lqv_2L-nD9w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074" name="Picture 2" descr="C:\Users\Admin\Downloads\BFtIKSv846M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"/>
            <a:ext cx="9144000" cy="685799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098" name="Picture 2" descr="C:\Users\Admin\Downloads\NNPo0qE-dc8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57158" y="0"/>
            <a:ext cx="8229600" cy="1252728"/>
          </a:xfrm>
        </p:spPr>
        <p:txBody>
          <a:bodyPr/>
          <a:lstStyle/>
          <a:p>
            <a:r>
              <a:rPr lang="ru-RU" dirty="0" smtClean="0"/>
              <a:t>Датчик температуры </a:t>
            </a:r>
            <a:r>
              <a:rPr lang="en-US" dirty="0" smtClean="0"/>
              <a:t>DS18B20</a:t>
            </a:r>
            <a:endParaRPr lang="ru-RU" dirty="0"/>
          </a:p>
        </p:txBody>
      </p:sp>
      <p:sp>
        <p:nvSpPr>
          <p:cNvPr id="3" name="TextBox 2"/>
          <p:cNvSpPr txBox="1"/>
          <p:nvPr/>
        </p:nvSpPr>
        <p:spPr>
          <a:xfrm>
            <a:off x="3643306" y="1071546"/>
            <a:ext cx="5500694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dirty="0" smtClean="0"/>
              <a:t> </a:t>
            </a:r>
            <a:r>
              <a:rPr lang="ru-RU" sz="2000" b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откалиброванный цифровой термометр  с разрешением от 9 до 12 </a:t>
            </a:r>
            <a:r>
              <a:rPr lang="en-US" sz="2000" b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bit</a:t>
            </a:r>
          </a:p>
          <a:p>
            <a:r>
              <a:rPr lang="ru-RU" sz="2000" b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(дискретность 0.0625С)</a:t>
            </a:r>
          </a:p>
          <a:p>
            <a:pPr>
              <a:buFont typeface="Arial" pitchFamily="34" charset="0"/>
              <a:buChar char="•"/>
            </a:pPr>
            <a:r>
              <a:rPr lang="ru-RU" sz="2000" b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b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обменивается данными по 1</a:t>
            </a:r>
            <a:r>
              <a:rPr lang="sah-RU" sz="2000" b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-</a:t>
            </a:r>
            <a:r>
              <a:rPr lang="en-US" sz="2000" b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Wire</a:t>
            </a:r>
            <a:r>
              <a:rPr lang="ru-RU" sz="2000" b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шине и при этом может быть как единственным устройством на линии </a:t>
            </a:r>
            <a:r>
              <a:rPr lang="ru-RU" sz="2000" b="1" dirty="0" err="1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тк</a:t>
            </a:r>
            <a:r>
              <a:rPr lang="ru-RU" sz="2000" b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и работать в группе</a:t>
            </a:r>
          </a:p>
          <a:p>
            <a:pPr>
              <a:buFont typeface="Arial" pitchFamily="34" charset="0"/>
              <a:buChar char="•"/>
            </a:pPr>
            <a:r>
              <a:rPr lang="ru-RU" sz="2000" b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b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напряжение питания от 3 до 5.5 В</a:t>
            </a:r>
          </a:p>
          <a:p>
            <a:pPr>
              <a:buFont typeface="Arial" pitchFamily="34" charset="0"/>
              <a:buChar char="•"/>
            </a:pPr>
            <a:r>
              <a:rPr lang="ru-RU" sz="2000" b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b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точность измерений +-0.5</a:t>
            </a:r>
            <a:r>
              <a:rPr lang="sah-RU" sz="2000" b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С </a:t>
            </a:r>
            <a:r>
              <a:rPr lang="ru-RU" sz="2000" b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в </a:t>
            </a:r>
            <a:r>
              <a:rPr lang="ru-RU" sz="2000" b="1" dirty="0" err="1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дапазоне</a:t>
            </a:r>
            <a:r>
              <a:rPr lang="ru-RU" sz="2000" b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от -10С до +85С</a:t>
            </a:r>
          </a:p>
          <a:p>
            <a:pPr>
              <a:buFont typeface="Arial" pitchFamily="34" charset="0"/>
              <a:buChar char="•"/>
            </a:pPr>
            <a:r>
              <a:rPr lang="ru-RU" sz="2000" b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Чтобы начать измерение необходимо подать команду начала (0х44)</a:t>
            </a:r>
          </a:p>
          <a:p>
            <a:pPr>
              <a:buFont typeface="Arial" pitchFamily="34" charset="0"/>
              <a:buChar char="•"/>
            </a:pPr>
            <a:r>
              <a:rPr lang="ru-RU" sz="2000" b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После конвертирования, полученные данные запоминаются в 2-байтовом регистре температуры в оперативной памяти, и </a:t>
            </a:r>
            <a:r>
              <a:rPr lang="en-US" sz="2000" b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DS18B20</a:t>
            </a:r>
            <a:r>
              <a:rPr lang="ru-RU" sz="2000" b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возвращается к неактивному состоянию.</a:t>
            </a:r>
          </a:p>
          <a:p>
            <a:pPr>
              <a:buFont typeface="Arial" pitchFamily="34" charset="0"/>
              <a:buChar char="•"/>
            </a:pPr>
            <a:r>
              <a:rPr lang="ru-RU" sz="2000" b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Максимальное время измерения 750мс</a:t>
            </a:r>
          </a:p>
        </p:txBody>
      </p:sp>
      <p:pic>
        <p:nvPicPr>
          <p:cNvPr id="5122" name="Picture 2" descr="C:\Users\Admin\Downloads\DS18B20_1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2" y="1214422"/>
            <a:ext cx="3214710" cy="385762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-928726" y="-142900"/>
            <a:ext cx="10072726" cy="1252728"/>
          </a:xfrm>
        </p:spPr>
        <p:txBody>
          <a:bodyPr>
            <a:normAutofit/>
          </a:bodyPr>
          <a:lstStyle/>
          <a:p>
            <a:r>
              <a:rPr lang="ru-RU" sz="3200" dirty="0" smtClean="0"/>
              <a:t>Датчик давления </a:t>
            </a:r>
            <a:r>
              <a:rPr lang="en-US" sz="3200" dirty="0" smtClean="0"/>
              <a:t>BMP280</a:t>
            </a:r>
            <a:endParaRPr lang="ru-RU" sz="3200" dirty="0"/>
          </a:p>
        </p:txBody>
      </p:sp>
      <p:sp>
        <p:nvSpPr>
          <p:cNvPr id="3" name="TextBox 2"/>
          <p:cNvSpPr txBox="1"/>
          <p:nvPr/>
        </p:nvSpPr>
        <p:spPr>
          <a:xfrm>
            <a:off x="3428928" y="428604"/>
            <a:ext cx="5715072" cy="68018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b="1" dirty="0" smtClean="0"/>
          </a:p>
          <a:p>
            <a:pPr>
              <a:buFont typeface="Arial" pitchFamily="34" charset="0"/>
              <a:buChar char="•"/>
            </a:pPr>
            <a:r>
              <a:rPr lang="ru-RU" sz="2000" b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Напряжение питания модуля: 3,3 или 5 В постоянного тока (поддерживаются оба уровня).</a:t>
            </a:r>
          </a:p>
          <a:p>
            <a:pPr>
              <a:buFont typeface="Arial" pitchFamily="34" charset="0"/>
              <a:buChar char="•"/>
            </a:pPr>
            <a:r>
              <a:rPr lang="ru-RU" sz="2000" b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Потребляемый ток: до 2 мА во время измерений (зависит от режима точности).</a:t>
            </a:r>
          </a:p>
          <a:p>
            <a:pPr>
              <a:buFont typeface="Arial" pitchFamily="34" charset="0"/>
              <a:buChar char="•"/>
            </a:pPr>
            <a:r>
              <a:rPr lang="ru-RU" sz="2000" b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Потребляемый ток: до 0,2 мА в режиме ожидания.</a:t>
            </a:r>
          </a:p>
          <a:p>
            <a:pPr>
              <a:buFont typeface="Arial" pitchFamily="34" charset="0"/>
              <a:buChar char="•"/>
            </a:pPr>
            <a:r>
              <a:rPr lang="ru-RU" sz="2000" b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Измеряемое давление: от 30'000 до 110'000 Па (разрешение 0,16 Па)</a:t>
            </a:r>
          </a:p>
          <a:p>
            <a:pPr>
              <a:buFont typeface="Arial" pitchFamily="34" charset="0"/>
              <a:buChar char="•"/>
            </a:pPr>
            <a:r>
              <a:rPr lang="ru-RU" sz="2000" b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Измеряемая температура: от 0 до +65 °C (разрешение 0,01°C)</a:t>
            </a:r>
          </a:p>
          <a:p>
            <a:pPr>
              <a:buFont typeface="Arial" pitchFamily="34" charset="0"/>
              <a:buChar char="•"/>
            </a:pPr>
            <a:r>
              <a:rPr lang="ru-RU" sz="2000" b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Рабочая частота шины I2C: до 3,4 МГц.</a:t>
            </a:r>
          </a:p>
          <a:p>
            <a:pPr>
              <a:buFont typeface="Arial" pitchFamily="34" charset="0"/>
              <a:buChar char="•"/>
            </a:pPr>
            <a:r>
              <a:rPr lang="ru-RU" sz="2000" b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Адрес модуля на шине I2C: 0x77.</a:t>
            </a:r>
          </a:p>
          <a:p>
            <a:pPr>
              <a:buFont typeface="Arial" pitchFamily="34" charset="0"/>
              <a:buChar char="•"/>
            </a:pPr>
            <a:r>
              <a:rPr lang="ru-RU" sz="2000" b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Уровень логической «1» на шине I2C: от 0,7*</a:t>
            </a:r>
            <a:r>
              <a:rPr lang="ru-RU" sz="2000" b="1" dirty="0" err="1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Vcc</a:t>
            </a:r>
            <a:r>
              <a:rPr lang="ru-RU" sz="2000" b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до </a:t>
            </a:r>
            <a:r>
              <a:rPr lang="ru-RU" sz="2000" b="1" dirty="0" err="1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Vcc</a:t>
            </a:r>
            <a:r>
              <a:rPr lang="ru-RU" sz="2000" b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(где </a:t>
            </a:r>
            <a:r>
              <a:rPr lang="ru-RU" sz="2000" b="1" dirty="0" err="1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Vcc</a:t>
            </a:r>
            <a:r>
              <a:rPr lang="ru-RU" sz="2000" b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это напряжение питания модуля)</a:t>
            </a:r>
          </a:p>
          <a:p>
            <a:pPr>
              <a:buFont typeface="Arial" pitchFamily="34" charset="0"/>
              <a:buChar char="•"/>
            </a:pPr>
            <a:r>
              <a:rPr lang="ru-RU" sz="2000" b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Подготовка к первому запуску после подачи питания: не менее 2 мс.</a:t>
            </a:r>
          </a:p>
          <a:p>
            <a:pPr>
              <a:buFont typeface="Arial" pitchFamily="34" charset="0"/>
              <a:buChar char="•"/>
            </a:pPr>
            <a:r>
              <a:rPr lang="ru-RU" sz="2000" b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Рабочая температура: -40 … +85 °C</a:t>
            </a:r>
          </a:p>
          <a:p>
            <a:pPr>
              <a:buFont typeface="Arial" pitchFamily="34" charset="0"/>
              <a:buChar char="•"/>
            </a:pPr>
            <a:r>
              <a:rPr lang="ru-RU" sz="2000" b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Габариты: 30x30 мм</a:t>
            </a:r>
            <a:r>
              <a:rPr lang="ru-RU" sz="2000" b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.</a:t>
            </a:r>
            <a:endParaRPr lang="ru-RU" sz="2000" b="1" dirty="0" smtClean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ru-RU" dirty="0"/>
          </a:p>
        </p:txBody>
      </p:sp>
      <p:pic>
        <p:nvPicPr>
          <p:cNvPr id="6146" name="Picture 2" descr="C:\Users\Admin\Downloads\bmp280_circuit.g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714356"/>
            <a:ext cx="2928958" cy="2981325"/>
          </a:xfrm>
          <a:prstGeom prst="rect">
            <a:avLst/>
          </a:prstGeom>
          <a:noFill/>
        </p:spPr>
      </p:pic>
      <p:pic>
        <p:nvPicPr>
          <p:cNvPr id="6147" name="Picture 3" descr="C:\Users\Admin\Downloads\rBVaI1jwagWAFnqbAAV-6KaYO80639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2844" y="3714728"/>
            <a:ext cx="3071834" cy="314327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28596" y="0"/>
            <a:ext cx="8229600" cy="1252728"/>
          </a:xfrm>
        </p:spPr>
        <p:txBody>
          <a:bodyPr/>
          <a:lstStyle/>
          <a:p>
            <a:r>
              <a:rPr lang="ru-RU" dirty="0" smtClean="0"/>
              <a:t>Акселерометр </a:t>
            </a:r>
            <a:r>
              <a:rPr lang="en-US" dirty="0" smtClean="0"/>
              <a:t>ADXL345</a:t>
            </a:r>
            <a:endParaRPr lang="ru-RU" dirty="0"/>
          </a:p>
        </p:txBody>
      </p:sp>
      <p:sp>
        <p:nvSpPr>
          <p:cNvPr id="3" name="TextBox 2"/>
          <p:cNvSpPr txBox="1"/>
          <p:nvPr/>
        </p:nvSpPr>
        <p:spPr>
          <a:xfrm>
            <a:off x="3929058" y="917912"/>
            <a:ext cx="5214942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ru-RU" sz="2000" b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Напряжение питания от 2 до 3,6 вольт</a:t>
            </a:r>
          </a:p>
          <a:p>
            <a:pPr>
              <a:buFont typeface="Arial" pitchFamily="34" charset="0"/>
              <a:buChar char="•"/>
            </a:pPr>
            <a:r>
              <a:rPr lang="ru-RU" sz="2000" b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Ток, потребляемый в рабочем режиме от 40 до 150 мкА, в зависимости от частоты опроса</a:t>
            </a:r>
          </a:p>
          <a:p>
            <a:pPr>
              <a:buFont typeface="Arial" pitchFamily="34" charset="0"/>
              <a:buChar char="•"/>
            </a:pPr>
            <a:r>
              <a:rPr lang="ru-RU" sz="2000" b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Разрешающая способность от 10 до 13 бит</a:t>
            </a:r>
          </a:p>
          <a:p>
            <a:pPr>
              <a:buFont typeface="Arial" pitchFamily="34" charset="0"/>
              <a:buChar char="•"/>
            </a:pPr>
            <a:r>
              <a:rPr lang="ru-RU" sz="2000" b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3 оси акселерометра</a:t>
            </a:r>
          </a:p>
          <a:p>
            <a:pPr>
              <a:buFont typeface="Arial" pitchFamily="34" charset="0"/>
              <a:buChar char="•"/>
            </a:pPr>
            <a:r>
              <a:rPr lang="ru-RU" sz="2000" b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Рабочий диапазон температур от -40 до +85 градусов Цельсия</a:t>
            </a:r>
          </a:p>
          <a:p>
            <a:pPr>
              <a:buFont typeface="Arial" pitchFamily="34" charset="0"/>
              <a:buChar char="•"/>
            </a:pPr>
            <a:r>
              <a:rPr lang="ru-RU" sz="2000" b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Цифровые интерфейсы SPI (трех- или </a:t>
            </a:r>
            <a:r>
              <a:rPr lang="ru-RU" sz="2000" b="1" dirty="0" err="1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четырехпроводный</a:t>
            </a:r>
            <a:r>
              <a:rPr lang="ru-RU" sz="2000" b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) и I2C</a:t>
            </a:r>
          </a:p>
          <a:p>
            <a:pPr>
              <a:buFont typeface="Arial" pitchFamily="34" charset="0"/>
              <a:buChar char="•"/>
            </a:pPr>
            <a:r>
              <a:rPr lang="ru-RU" sz="2000" b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Детектирование событий: толчок, двойной толчок, свободное падение, наличие активности по осям, отсутствие активности</a:t>
            </a:r>
          </a:p>
          <a:p>
            <a:pPr>
              <a:buFont typeface="Arial" pitchFamily="34" charset="0"/>
              <a:buChar char="•"/>
            </a:pPr>
            <a:r>
              <a:rPr lang="ru-RU" sz="2000" b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2 программируемых выхода событий</a:t>
            </a:r>
          </a:p>
          <a:p>
            <a:pPr>
              <a:buFont typeface="Arial" pitchFamily="34" charset="0"/>
              <a:buChar char="•"/>
            </a:pPr>
            <a:r>
              <a:rPr lang="ru-RU" sz="2000" b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Корпус LGA размером 3×5×1 мм</a:t>
            </a:r>
          </a:p>
          <a:p>
            <a:pPr>
              <a:buFont typeface="Arial" pitchFamily="34" charset="0"/>
              <a:buChar char="•"/>
            </a:pPr>
            <a:r>
              <a:rPr lang="ru-RU" sz="2000" b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Устойчив к ударам с ускорениями до 10000 </a:t>
            </a:r>
            <a:r>
              <a:rPr lang="ru-RU" sz="2000" b="1" dirty="0" err="1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g</a:t>
            </a:r>
            <a:endParaRPr lang="ru-RU" sz="2000" b="1" dirty="0" smtClean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buFont typeface="Arial" pitchFamily="34" charset="0"/>
              <a:buChar char="•"/>
            </a:pPr>
            <a:endParaRPr lang="ru-RU" sz="2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7170" name="Picture 2" descr="C:\Users\Admin\Downloads\mc374-2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071546"/>
            <a:ext cx="3833785" cy="2786082"/>
          </a:xfrm>
          <a:prstGeom prst="rect">
            <a:avLst/>
          </a:prstGeom>
          <a:noFill/>
        </p:spPr>
      </p:pic>
      <p:pic>
        <p:nvPicPr>
          <p:cNvPr id="7171" name="Picture 3" descr="C:\Users\Admin\Downloads\Adxl345-3-axis-ARDUINO-AVR-ARM-PIC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" y="3857629"/>
            <a:ext cx="3857620" cy="300037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07278" y="-243408"/>
            <a:ext cx="7772400" cy="1828800"/>
          </a:xfrm>
        </p:spPr>
        <p:txBody>
          <a:bodyPr/>
          <a:lstStyle/>
          <a:p>
            <a:r>
              <a:rPr lang="ru-RU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Состав команды «Кыырай»</a:t>
            </a:r>
            <a:endParaRPr lang="ru-RU" dirty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664146" y="3952512"/>
            <a:ext cx="2304256" cy="13803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Тех. Консультант</a:t>
            </a:r>
            <a:endParaRPr lang="en-US" b="1" dirty="0" smtClean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ru-RU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Петров </a:t>
            </a:r>
            <a:r>
              <a:rPr lang="ru-RU" dirty="0" err="1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Ньургун</a:t>
            </a:r>
            <a:r>
              <a:rPr lang="ru-RU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Маратович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4521912" y="2420888"/>
            <a:ext cx="3857766" cy="12241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Рук. Группы</a:t>
            </a:r>
            <a:endParaRPr lang="ru-RU" b="1" dirty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ru-RU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Петров Марат Ефимович</a:t>
            </a:r>
          </a:p>
        </p:txBody>
      </p:sp>
      <p:sp>
        <p:nvSpPr>
          <p:cNvPr id="7" name="Прямоугольник 6"/>
          <p:cNvSpPr/>
          <p:nvPr/>
        </p:nvSpPr>
        <p:spPr>
          <a:xfrm>
            <a:off x="6094844" y="3965832"/>
            <a:ext cx="2304256" cy="1367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Программист</a:t>
            </a:r>
          </a:p>
          <a:p>
            <a:pPr algn="ctr"/>
            <a:r>
              <a:rPr lang="ru-RU" dirty="0" err="1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Колодезников</a:t>
            </a:r>
            <a:r>
              <a:rPr lang="ru-RU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Егор</a:t>
            </a:r>
          </a:p>
        </p:txBody>
      </p:sp>
      <p:sp>
        <p:nvSpPr>
          <p:cNvPr id="9" name="Прямоугольник 8"/>
          <p:cNvSpPr/>
          <p:nvPr/>
        </p:nvSpPr>
        <p:spPr>
          <a:xfrm>
            <a:off x="3328442" y="3987179"/>
            <a:ext cx="2484824" cy="13936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Капитан команды</a:t>
            </a:r>
          </a:p>
          <a:p>
            <a:pPr algn="ctr"/>
            <a:r>
              <a:rPr lang="ru-RU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Попов Владимир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539552" y="2420888"/>
            <a:ext cx="3528392" cy="12241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Научный руководитель</a:t>
            </a:r>
          </a:p>
          <a:p>
            <a:pPr algn="ctr"/>
            <a:r>
              <a:rPr lang="ru-RU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Романов Юрий </a:t>
            </a:r>
          </a:p>
          <a:p>
            <a:pPr algn="ctr"/>
            <a:r>
              <a:rPr lang="ru-RU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Николаевич</a:t>
            </a:r>
          </a:p>
        </p:txBody>
      </p:sp>
      <p:sp>
        <p:nvSpPr>
          <p:cNvPr id="10" name="Прямоугольник 9"/>
          <p:cNvSpPr/>
          <p:nvPr/>
        </p:nvSpPr>
        <p:spPr>
          <a:xfrm>
            <a:off x="5929584" y="5517232"/>
            <a:ext cx="2634776" cy="12241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b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d</a:t>
            </a:r>
            <a:r>
              <a:rPr lang="ru-RU" b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моделист-Техник</a:t>
            </a:r>
          </a:p>
          <a:p>
            <a:pPr algn="ctr"/>
            <a:r>
              <a:rPr lang="ru-RU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Антонов Алексей</a:t>
            </a:r>
            <a:endParaRPr lang="ru-RU" dirty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304106" y="5527493"/>
            <a:ext cx="3024336" cy="12241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Техник</a:t>
            </a:r>
          </a:p>
          <a:p>
            <a:pPr algn="ctr"/>
            <a:r>
              <a:rPr lang="ru-RU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Николаев Ян</a:t>
            </a:r>
          </a:p>
        </p:txBody>
      </p:sp>
    </p:spTree>
    <p:extLst>
      <p:ext uri="{BB962C8B-B14F-4D97-AF65-F5344CB8AC3E}">
        <p14:creationId xmlns:p14="http://schemas.microsoft.com/office/powerpoint/2010/main" xmlns="" val="40467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57158" y="-142900"/>
            <a:ext cx="8229600" cy="1252728"/>
          </a:xfrm>
        </p:spPr>
        <p:txBody>
          <a:bodyPr>
            <a:normAutofit/>
          </a:bodyPr>
          <a:lstStyle/>
          <a:p>
            <a:r>
              <a:rPr lang="ru-RU" sz="3200" dirty="0" err="1" smtClean="0"/>
              <a:t>Радиомодуль</a:t>
            </a:r>
            <a:r>
              <a:rPr lang="ru-RU" sz="3200" dirty="0" smtClean="0"/>
              <a:t> </a:t>
            </a:r>
            <a:r>
              <a:rPr lang="en-US" sz="3200" dirty="0" smtClean="0"/>
              <a:t>HC-12</a:t>
            </a:r>
            <a:endParaRPr lang="ru-RU" sz="3200" dirty="0"/>
          </a:p>
        </p:txBody>
      </p:sp>
      <p:sp>
        <p:nvSpPr>
          <p:cNvPr id="3" name="TextBox 2"/>
          <p:cNvSpPr txBox="1"/>
          <p:nvPr/>
        </p:nvSpPr>
        <p:spPr>
          <a:xfrm>
            <a:off x="2285984" y="610136"/>
            <a:ext cx="7215270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ru-RU" sz="2000" b="1" dirty="0" smtClean="0">
                <a:solidFill>
                  <a:srgbClr val="C00000"/>
                </a:solidFill>
              </a:rPr>
              <a:t>Рабочая частота – 433,4 – 473,0 МГц</a:t>
            </a:r>
          </a:p>
          <a:p>
            <a:pPr>
              <a:buFont typeface="Arial" pitchFamily="34" charset="0"/>
              <a:buChar char="•"/>
            </a:pPr>
            <a:r>
              <a:rPr lang="ru-RU" sz="2000" b="1" dirty="0" smtClean="0">
                <a:solidFill>
                  <a:srgbClr val="C00000"/>
                </a:solidFill>
              </a:rPr>
              <a:t>Используется только внешняя антенна, PCB антенна на модуле отсутствует</a:t>
            </a:r>
          </a:p>
          <a:p>
            <a:pPr>
              <a:buFont typeface="Arial" pitchFamily="34" charset="0"/>
              <a:buChar char="•"/>
            </a:pPr>
            <a:r>
              <a:rPr lang="ru-RU" sz="2000" b="1" dirty="0" smtClean="0">
                <a:solidFill>
                  <a:srgbClr val="C00000"/>
                </a:solidFill>
              </a:rPr>
              <a:t>Дальность передачи информации – до 1000 - 1800 м на открытом пространстве в зависимости от режима работы</a:t>
            </a:r>
          </a:p>
          <a:p>
            <a:pPr>
              <a:buFont typeface="Arial" pitchFamily="34" charset="0"/>
              <a:buChar char="•"/>
            </a:pPr>
            <a:r>
              <a:rPr lang="ru-RU" sz="2000" b="1" dirty="0" smtClean="0">
                <a:solidFill>
                  <a:srgbClr val="C00000"/>
                </a:solidFill>
              </a:rPr>
              <a:t>Мощность передатчика – до 100 мВт (доступны настройки для 8 уровней мощности)</a:t>
            </a:r>
          </a:p>
          <a:p>
            <a:pPr>
              <a:buFont typeface="Arial" pitchFamily="34" charset="0"/>
              <a:buChar char="•"/>
            </a:pPr>
            <a:r>
              <a:rPr lang="ru-RU" sz="2000" b="1" dirty="0" smtClean="0">
                <a:solidFill>
                  <a:srgbClr val="C00000"/>
                </a:solidFill>
              </a:rPr>
              <a:t>Количество каналов передачи данных – 100</a:t>
            </a:r>
          </a:p>
          <a:p>
            <a:pPr>
              <a:buFont typeface="Arial" pitchFamily="34" charset="0"/>
              <a:buChar char="•"/>
            </a:pPr>
            <a:r>
              <a:rPr lang="ru-RU" sz="2000" b="1" dirty="0" smtClean="0">
                <a:solidFill>
                  <a:srgbClr val="C00000"/>
                </a:solidFill>
              </a:rPr>
              <a:t>Четыре рабочих режима</a:t>
            </a:r>
          </a:p>
          <a:p>
            <a:pPr>
              <a:buFont typeface="Arial" pitchFamily="34" charset="0"/>
              <a:buChar char="•"/>
            </a:pPr>
            <a:r>
              <a:rPr lang="ru-RU" sz="2000" b="1" dirty="0" smtClean="0">
                <a:solidFill>
                  <a:srgbClr val="C00000"/>
                </a:solidFill>
              </a:rPr>
              <a:t>Встроенный микроконтроллер (присутствует на модуле) STM8S003F3</a:t>
            </a:r>
          </a:p>
          <a:p>
            <a:pPr>
              <a:buFont typeface="Arial" pitchFamily="34" charset="0"/>
              <a:buChar char="•"/>
            </a:pPr>
            <a:r>
              <a:rPr lang="ru-RU" sz="2000" b="1" dirty="0" smtClean="0">
                <a:solidFill>
                  <a:srgbClr val="C00000"/>
                </a:solidFill>
              </a:rPr>
              <a:t>Интерфейс для коммуникации с внешними устройствами – UART</a:t>
            </a:r>
          </a:p>
          <a:p>
            <a:pPr>
              <a:buFont typeface="Arial" pitchFamily="34" charset="0"/>
              <a:buChar char="•"/>
            </a:pPr>
            <a:r>
              <a:rPr lang="ru-RU" sz="2000" b="1" dirty="0" smtClean="0">
                <a:solidFill>
                  <a:srgbClr val="C00000"/>
                </a:solidFill>
              </a:rPr>
              <a:t>Потребляемый ток – от 3,6 мА до 16 мА в зависимости от режима работы</a:t>
            </a:r>
          </a:p>
          <a:p>
            <a:pPr>
              <a:buFont typeface="Arial" pitchFamily="34" charset="0"/>
              <a:buChar char="•"/>
            </a:pPr>
            <a:r>
              <a:rPr lang="ru-RU" sz="2000" b="1" dirty="0" smtClean="0">
                <a:solidFill>
                  <a:srgbClr val="C00000"/>
                </a:solidFill>
              </a:rPr>
              <a:t>Пиковое потребление тока – до 100 мА (передача данных)</a:t>
            </a:r>
          </a:p>
          <a:p>
            <a:pPr>
              <a:buFont typeface="Arial" pitchFamily="34" charset="0"/>
              <a:buChar char="•"/>
            </a:pPr>
            <a:r>
              <a:rPr lang="ru-RU" sz="2000" b="1" dirty="0" smtClean="0">
                <a:solidFill>
                  <a:srgbClr val="C00000"/>
                </a:solidFill>
              </a:rPr>
              <a:t>Потребление тока в ждущем режиме – 80 мкА</a:t>
            </a:r>
          </a:p>
          <a:p>
            <a:pPr>
              <a:buFont typeface="Arial" pitchFamily="34" charset="0"/>
              <a:buChar char="•"/>
            </a:pPr>
            <a:r>
              <a:rPr lang="ru-RU" sz="2000" b="1" dirty="0" smtClean="0">
                <a:solidFill>
                  <a:srgbClr val="C00000"/>
                </a:solidFill>
              </a:rPr>
              <a:t>Напряжение питания – от 3,2 В до 5,5 В</a:t>
            </a:r>
          </a:p>
          <a:p>
            <a:pPr>
              <a:buFont typeface="Arial" pitchFamily="34" charset="0"/>
              <a:buChar char="•"/>
            </a:pPr>
            <a:r>
              <a:rPr lang="ru-RU" sz="2000" b="1" dirty="0" smtClean="0">
                <a:solidFill>
                  <a:srgbClr val="C00000"/>
                </a:solidFill>
              </a:rPr>
              <a:t>Настройка модуля AT командами</a:t>
            </a:r>
          </a:p>
          <a:p>
            <a:pPr>
              <a:buFont typeface="Arial" pitchFamily="34" charset="0"/>
              <a:buChar char="•"/>
            </a:pPr>
            <a:endParaRPr lang="ru-RU" sz="2000" b="1" dirty="0">
              <a:solidFill>
                <a:srgbClr val="C00000"/>
              </a:solidFill>
            </a:endParaRPr>
          </a:p>
        </p:txBody>
      </p:sp>
      <p:pic>
        <p:nvPicPr>
          <p:cNvPr id="8195" name="Picture 3" descr="C:\Users\Admin\Downloads\review26-1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42853"/>
            <a:ext cx="2285984" cy="635798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544" y="393226"/>
            <a:ext cx="8183880" cy="1722118"/>
          </a:xfrm>
        </p:spPr>
        <p:txBody>
          <a:bodyPr/>
          <a:lstStyle/>
          <a:p>
            <a:pPr algn="ctr"/>
            <a:r>
              <a:rPr lang="ru-RU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Работа над проектом</a:t>
            </a:r>
            <a:endParaRPr lang="ru-RU" dirty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27" name="Picture 3" descr="C:\Users\user\Desktop\Cansat\P_20170629_150633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817660" y="1987220"/>
            <a:ext cx="1728192" cy="2093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C:\Users\user\Desktop\Cansat 2017\ыааа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5922" y="1988846"/>
            <a:ext cx="3741738" cy="4536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C:\Users\user\Desktop\Cansat 2017\ыааыы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508104" y="1987220"/>
            <a:ext cx="3384376" cy="4536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872933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467544" y="620688"/>
            <a:ext cx="8064896" cy="62478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4000" b="1" dirty="0" smtClean="0">
                <a:latin typeface="Times New Roman" pitchFamily="18" charset="0"/>
                <a:cs typeface="Times New Roman" pitchFamily="18" charset="0"/>
              </a:rPr>
              <a:t>Миссии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ru-RU" sz="2400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И</a:t>
            </a:r>
            <a:r>
              <a:rPr lang="ru-RU" sz="2400" b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змерение </a:t>
            </a:r>
            <a:r>
              <a:rPr lang="ru-RU" sz="2400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температуры и</a:t>
            </a:r>
            <a:r>
              <a:rPr lang="ru-RU" sz="2400" b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400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давления на траектории </a:t>
            </a:r>
            <a:r>
              <a:rPr lang="ru-RU" sz="2400" b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            спуска. </a:t>
            </a:r>
            <a:endParaRPr lang="en-US" sz="2400" b="1" dirty="0" smtClean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ru-RU" sz="2400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П</a:t>
            </a:r>
            <a:r>
              <a:rPr lang="ru-RU" sz="2400" b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олучение </a:t>
            </a:r>
            <a:r>
              <a:rPr lang="ru-RU" sz="2400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и </a:t>
            </a:r>
            <a:r>
              <a:rPr lang="ru-RU" sz="2400" b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интерпретация </a:t>
            </a:r>
            <a:r>
              <a:rPr lang="ru-RU" sz="2400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данных с 3х осевого акселерометра</a:t>
            </a:r>
            <a:r>
              <a:rPr lang="ru-RU" sz="2400" b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;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ru-RU" sz="2400" b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Построение траектории спуска спутника исходя из полученных данных.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ru-RU" sz="2400" b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Измерение влажности 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ru-RU" sz="2400" b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Съёмка местности 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ru-RU" sz="2400" b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Сравнение данных измерения двух барометров разного типа 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ru-RU" sz="2400" b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Измерение температуры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ru-RU" sz="2400" b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Измерение количества пыли </a:t>
            </a:r>
            <a:endParaRPr lang="en-US" sz="2400" b="1" dirty="0" smtClean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ru-RU" sz="2400" b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Передать телеметрию по радиоканалу на наземную приемную станцию</a:t>
            </a:r>
            <a:endParaRPr lang="ru-RU" sz="2400" b="1" dirty="0" smtClean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ru-RU" sz="2400" b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xmlns="" val="1226441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3568" y="28600"/>
            <a:ext cx="7772400" cy="1780108"/>
          </a:xfrm>
        </p:spPr>
        <p:txBody>
          <a:bodyPr/>
          <a:lstStyle/>
          <a:p>
            <a:r>
              <a:rPr lang="ru-RU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Цель нашего аппарата и зачем он нужен</a:t>
            </a:r>
            <a:r>
              <a:rPr lang="en-US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.</a:t>
            </a:r>
            <a:endParaRPr lang="ru-RU" dirty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899592" y="2204864"/>
            <a:ext cx="7624936" cy="3240360"/>
          </a:xfrm>
        </p:spPr>
        <p:txBody>
          <a:bodyPr>
            <a:noAutofit/>
          </a:bodyPr>
          <a:lstStyle/>
          <a:p>
            <a:pPr algn="l"/>
            <a:r>
              <a:rPr lang="ru-RU" sz="2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Наш аппарат нужен для </a:t>
            </a:r>
            <a:r>
              <a:rPr lang="ru-RU" sz="2800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экомониторинга</a:t>
            </a:r>
            <a:r>
              <a:rPr lang="ru-RU" sz="2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algn="l"/>
            <a:r>
              <a:rPr lang="ru-RU" sz="2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Наш аппарат измеряет количество пыли в местности.</a:t>
            </a:r>
          </a:p>
          <a:p>
            <a:pPr algn="l"/>
            <a:r>
              <a:rPr lang="ru-RU" sz="2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Мы хотим сделать наш город Якутск экологически чистым и стараемся бороться с нашей главной проблемой в городе – пылью и смогом.</a:t>
            </a:r>
            <a:endParaRPr lang="ru-RU" sz="28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329428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3568" y="28600"/>
            <a:ext cx="7772400" cy="1780108"/>
          </a:xfrm>
        </p:spPr>
        <p:txBody>
          <a:bodyPr/>
          <a:lstStyle/>
          <a:p>
            <a:r>
              <a:rPr lang="ru-RU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Что мы </a:t>
            </a:r>
            <a:r>
              <a:rPr lang="ru-RU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используем</a:t>
            </a:r>
            <a:r>
              <a:rPr lang="en-US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?</a:t>
            </a:r>
            <a:endParaRPr lang="ru-RU" dirty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31640" y="2132856"/>
            <a:ext cx="6696744" cy="3240360"/>
          </a:xfrm>
        </p:spPr>
        <p:txBody>
          <a:bodyPr>
            <a:normAutofit fontScale="25000" lnSpcReduction="20000"/>
          </a:bodyPr>
          <a:lstStyle/>
          <a:p>
            <a:pPr algn="l"/>
            <a:r>
              <a:rPr lang="en-US" dirty="0"/>
              <a:t/>
            </a:r>
            <a:br>
              <a:rPr lang="en-US" dirty="0"/>
            </a:br>
            <a:r>
              <a:rPr lang="ru-RU" sz="128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Мы используем для программирования нашего аппарата язык </a:t>
            </a:r>
            <a:r>
              <a:rPr lang="en-US" sz="128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C++ </a:t>
            </a:r>
            <a:r>
              <a:rPr lang="ru-RU" sz="128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/>
            </a:r>
            <a:br>
              <a:rPr lang="ru-RU" sz="128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ru-RU" sz="128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в основном наш аппарат стандартный и отличается от базового конструктора </a:t>
            </a:r>
            <a:r>
              <a:rPr lang="ru-RU" sz="12800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тем</a:t>
            </a:r>
            <a:r>
              <a:rPr lang="ru-RU" sz="12800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,</a:t>
            </a:r>
            <a:r>
              <a:rPr lang="ru-RU" sz="12800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28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что в нем встроен </a:t>
            </a:r>
            <a:r>
              <a:rPr lang="en-US" sz="128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GPS </a:t>
            </a:r>
            <a:r>
              <a:rPr lang="ru-RU" sz="12800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модуль, камера</a:t>
            </a:r>
            <a:r>
              <a:rPr lang="ru-RU" sz="12800" dirty="0"/>
              <a:t> </a:t>
            </a:r>
            <a:r>
              <a:rPr lang="ru-RU" sz="12800" b="1" dirty="0" smtClean="0">
                <a:solidFill>
                  <a:srgbClr val="C00000"/>
                </a:solidFill>
              </a:rPr>
              <a:t>и </a:t>
            </a:r>
            <a:r>
              <a:rPr lang="ru-RU" sz="11200" b="1" dirty="0" smtClean="0">
                <a:solidFill>
                  <a:srgbClr val="C00000"/>
                </a:solidFill>
              </a:rPr>
              <a:t>датчик пыли.</a:t>
            </a:r>
            <a:endParaRPr lang="ru-RU" sz="112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010962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Таблица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578135070"/>
              </p:ext>
            </p:extLst>
          </p:nvPr>
        </p:nvGraphicFramePr>
        <p:xfrm>
          <a:off x="251520" y="116632"/>
          <a:ext cx="8496944" cy="683201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2880320"/>
                <a:gridCol w="1872208"/>
                <a:gridCol w="1872208"/>
                <a:gridCol w="1872208"/>
              </a:tblGrid>
              <a:tr h="675889">
                <a:tc>
                  <a:txBody>
                    <a:bodyPr/>
                    <a:lstStyle/>
                    <a:p>
                      <a:pPr algn="l" fontAlgn="b"/>
                      <a:r>
                        <a:rPr lang="ru-RU" sz="2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Устройство</a:t>
                      </a:r>
                      <a:endParaRPr lang="en-US" sz="24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2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Напряжение</a:t>
                      </a:r>
                      <a:endParaRPr lang="ru-RU" sz="24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2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Сила</a:t>
                      </a:r>
                      <a:r>
                        <a:rPr lang="ru-RU" sz="24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тока</a:t>
                      </a:r>
                      <a:endParaRPr lang="ru-RU" sz="24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2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Мощность</a:t>
                      </a:r>
                      <a:endParaRPr lang="ru-RU" sz="24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7620" marR="7620" marT="7620" marB="0"/>
                </a:tc>
              </a:tr>
              <a:tr h="685758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GPS </a:t>
                      </a:r>
                      <a:r>
                        <a:rPr lang="en-U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NEO-6M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3,30</a:t>
                      </a: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0,10</a:t>
                      </a: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0,33</a:t>
                      </a:r>
                    </a:p>
                  </a:txBody>
                  <a:tcPr marL="7620" marR="7620" marT="7620" marB="0"/>
                </a:tc>
              </a:tr>
              <a:tr h="675889"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DHT11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5,00</a:t>
                      </a: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0,00</a:t>
                      </a: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0,01</a:t>
                      </a:r>
                    </a:p>
                  </a:txBody>
                  <a:tcPr marL="7620" marR="7620" marT="7620" marB="0"/>
                </a:tc>
              </a:tr>
              <a:tr h="675889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GP2Y1010AU0F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5,00</a:t>
                      </a: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0,0</a:t>
                      </a:r>
                      <a:r>
                        <a:rPr lang="en-U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  <a:endParaRPr lang="ru-RU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0,</a:t>
                      </a:r>
                      <a:r>
                        <a:rPr lang="en-U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</a:t>
                      </a:r>
                      <a:endParaRPr lang="ru-RU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/>
                </a:tc>
              </a:tr>
              <a:tr h="675889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DS18B20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5,00</a:t>
                      </a: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0,00</a:t>
                      </a: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0,01</a:t>
                      </a:r>
                    </a:p>
                  </a:txBody>
                  <a:tcPr marL="7620" marR="7620" marT="7620" marB="0"/>
                </a:tc>
              </a:tr>
              <a:tr h="675889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Atmega128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5,00</a:t>
                      </a: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0,02</a:t>
                      </a: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0,10</a:t>
                      </a:r>
                    </a:p>
                  </a:txBody>
                  <a:tcPr marL="7620" marR="7620" marT="7620" marB="0"/>
                </a:tc>
              </a:tr>
              <a:tr h="675889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L3GD20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3,30</a:t>
                      </a: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0,01</a:t>
                      </a: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0,02</a:t>
                      </a:r>
                    </a:p>
                  </a:txBody>
                  <a:tcPr marL="7620" marR="7620" marT="7620" marB="0"/>
                </a:tc>
              </a:tr>
              <a:tr h="675889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LSM303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3,30</a:t>
                      </a: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0,00</a:t>
                      </a: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0,00</a:t>
                      </a:r>
                    </a:p>
                  </a:txBody>
                  <a:tcPr marL="7620" marR="7620" marT="7620" marB="0"/>
                </a:tc>
              </a:tr>
              <a:tr h="675889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HC-12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3,30</a:t>
                      </a: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0,10</a:t>
                      </a: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0,33</a:t>
                      </a:r>
                    </a:p>
                  </a:txBody>
                  <a:tcPr marL="7620" marR="7620" marT="7620" marB="0"/>
                </a:tc>
              </a:tr>
              <a:tr h="675889">
                <a:tc>
                  <a:txBody>
                    <a:bodyPr/>
                    <a:lstStyle/>
                    <a:p>
                      <a:pPr algn="l" fontAlgn="b"/>
                      <a:r>
                        <a:rPr lang="ru-RU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Итого</a:t>
                      </a:r>
                      <a:endParaRPr lang="ru-RU" sz="2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l" fontAlgn="b"/>
                      <a:endParaRPr lang="ru-RU" sz="2400" b="0" i="0" u="none" strike="noStrike" dirty="0" smtClean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  <a:p>
                      <a:pPr algn="l" fontAlgn="b"/>
                      <a:endParaRPr lang="ru-RU" sz="2400" b="0" i="0" u="none" strike="noStrike" dirty="0" smtClean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l" fontAlgn="b"/>
                      <a:endParaRPr lang="ru-RU" sz="2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0,89</a:t>
                      </a:r>
                    </a:p>
                  </a:txBody>
                  <a:tcPr marL="7620" marR="7620" marT="762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331076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user\Desktop\Cansat 2017\Данные с аппарата июль 17г\SP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50609" y="1196752"/>
            <a:ext cx="8640960" cy="5323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251520" y="188640"/>
            <a:ext cx="8640960" cy="8463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4900" b="1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Palatino Linotype"/>
                <a:ea typeface="+mj-ea"/>
                <a:cs typeface="+mj-cs"/>
              </a:rPr>
              <a:t>Траектория полёта</a:t>
            </a:r>
            <a:endParaRPr kumimoji="0" lang="ru-RU" sz="1800" b="1" i="0" u="none" strike="noStrike" kern="0" cap="none" spc="0" normalizeH="0" baseline="0" noProof="0" dirty="0" smtClean="0">
              <a:ln>
                <a:noFill/>
              </a:ln>
              <a:solidFill>
                <a:srgbClr val="C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970799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Система спасения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251520" y="1556792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lvl="0">
              <a:defRPr sz="1800"/>
            </a:pPr>
            <a:r>
              <a:rPr lang="ru-RU" dirty="0">
                <a:solidFill>
                  <a:srgbClr val="000000"/>
                </a:solidFill>
                <a:latin typeface="Franklin Gothic Medium" pitchFamily="18"/>
                <a:ea typeface="Lucida Sans Unicode" pitchFamily="2"/>
                <a:cs typeface="Mangal" pitchFamily="2"/>
              </a:rPr>
              <a:t>Система спасения Спутника</a:t>
            </a:r>
          </a:p>
          <a:p>
            <a:pPr lvl="0">
              <a:defRPr sz="1800"/>
            </a:pPr>
            <a:r>
              <a:rPr lang="ru-RU" dirty="0">
                <a:solidFill>
                  <a:srgbClr val="000000"/>
                </a:solidFill>
                <a:latin typeface="Franklin Gothic Medium" pitchFamily="18"/>
                <a:ea typeface="Lucida Sans Unicode" pitchFamily="2"/>
                <a:cs typeface="Mangal" pitchFamily="2"/>
              </a:rPr>
              <a:t> – парашют типа «полусфера».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251520" y="2339412"/>
            <a:ext cx="4572000" cy="1092607"/>
          </a:xfrm>
          <a:prstGeom prst="rect">
            <a:avLst/>
          </a:prstGeom>
        </p:spPr>
        <p:txBody>
          <a:bodyPr>
            <a:spAutoFit/>
          </a:bodyPr>
          <a:lstStyle/>
          <a:p>
            <a:pPr lvl="0">
              <a:defRPr sz="1800"/>
            </a:pPr>
            <a:r>
              <a:rPr lang="ru-RU" dirty="0">
                <a:solidFill>
                  <a:srgbClr val="000000"/>
                </a:solidFill>
                <a:latin typeface="Franklin Gothic Book" pitchFamily="18"/>
                <a:ea typeface="Lucida Sans Unicode" pitchFamily="2"/>
                <a:cs typeface="Mangal" pitchFamily="2"/>
              </a:rPr>
              <a:t>F- сила сопротивления воздуха;</a:t>
            </a:r>
          </a:p>
          <a:p>
            <a:pPr lvl="0">
              <a:defRPr sz="1800"/>
            </a:pPr>
            <a:endParaRPr lang="ru-RU" dirty="0">
              <a:solidFill>
                <a:srgbClr val="000000"/>
              </a:solidFill>
              <a:latin typeface="Franklin Gothic Book" pitchFamily="18"/>
              <a:ea typeface="Lucida Sans Unicode" pitchFamily="2"/>
              <a:cs typeface="Mangal" pitchFamily="2"/>
            </a:endParaRPr>
          </a:p>
          <a:p>
            <a:pPr lvl="0">
              <a:defRPr sz="1800"/>
            </a:pPr>
            <a:r>
              <a:rPr lang="ru-RU" dirty="0">
                <a:solidFill>
                  <a:srgbClr val="000000"/>
                </a:solidFill>
                <a:latin typeface="Franklin Gothic Book" pitchFamily="18"/>
                <a:ea typeface="Lucida Sans Unicode" pitchFamily="2"/>
                <a:cs typeface="Mangal" pitchFamily="2"/>
              </a:rPr>
              <a:t>r – радиус парашюта.</a:t>
            </a:r>
          </a:p>
          <a:p>
            <a:pPr lvl="0">
              <a:defRPr sz="1800"/>
            </a:pPr>
            <a:endParaRPr lang="ru-RU" sz="1100" dirty="0">
              <a:solidFill>
                <a:srgbClr val="000000"/>
              </a:solidFill>
              <a:latin typeface="Franklin Gothic Book" pitchFamily="18"/>
              <a:ea typeface="Lucida Sans Unicode" pitchFamily="2"/>
              <a:cs typeface="Mangal" pitchFamily="2"/>
            </a:endParaRPr>
          </a:p>
        </p:txBody>
      </p:sp>
      <p:grpSp>
        <p:nvGrpSpPr>
          <p:cNvPr id="7" name="Группа 12"/>
          <p:cNvGrpSpPr/>
          <p:nvPr/>
        </p:nvGrpSpPr>
        <p:grpSpPr>
          <a:xfrm>
            <a:off x="5072040" y="1655999"/>
            <a:ext cx="3714480" cy="4915800"/>
            <a:chOff x="5072040" y="1655999"/>
            <a:chExt cx="3714480" cy="4915800"/>
          </a:xfrm>
        </p:grpSpPr>
        <p:pic>
          <p:nvPicPr>
            <p:cNvPr id="8" name="Рисунок 2"/>
            <p:cNvPicPr>
              <a:picLocks noChangeAspect="1"/>
            </p:cNvPicPr>
            <p:nvPr/>
          </p:nvPicPr>
          <p:blipFill>
            <a:blip r:embed="rId2">
              <a:lum/>
              <a:alphaModFix/>
            </a:blip>
            <a:srcRect/>
            <a:stretch>
              <a:fillRect/>
            </a:stretch>
          </p:blipFill>
          <p:spPr>
            <a:xfrm>
              <a:off x="5072040" y="2743199"/>
              <a:ext cx="3714480" cy="3828600"/>
            </a:xfrm>
            <a:prstGeom prst="rect">
              <a:avLst/>
            </a:prstGeom>
            <a:solidFill>
              <a:srgbClr val="F0A22E"/>
            </a:solidFill>
            <a:ln>
              <a:noFill/>
            </a:ln>
          </p:spPr>
        </p:pic>
        <p:cxnSp>
          <p:nvCxnSpPr>
            <p:cNvPr id="9" name="Прямая со стрелкой 6"/>
            <p:cNvCxnSpPr/>
            <p:nvPr/>
          </p:nvCxnSpPr>
          <p:spPr>
            <a:xfrm flipV="1">
              <a:off x="6857640" y="1655999"/>
              <a:ext cx="1800" cy="1143001"/>
            </a:xfrm>
            <a:prstGeom prst="bentConnector3">
              <a:avLst/>
            </a:prstGeom>
            <a:noFill/>
            <a:ln w="50760">
              <a:solidFill>
                <a:srgbClr val="2A2003"/>
              </a:solidFill>
              <a:prstDash val="solid"/>
              <a:tailEnd type="arrow"/>
            </a:ln>
          </p:spPr>
        </p:cxnSp>
        <p:cxnSp>
          <p:nvCxnSpPr>
            <p:cNvPr id="10" name="Прямая со стрелкой 8"/>
            <p:cNvCxnSpPr/>
            <p:nvPr/>
          </p:nvCxnSpPr>
          <p:spPr>
            <a:xfrm>
              <a:off x="6929279" y="3847679"/>
              <a:ext cx="1071720" cy="1441"/>
            </a:xfrm>
            <a:prstGeom prst="bentConnector3">
              <a:avLst/>
            </a:prstGeom>
            <a:noFill/>
            <a:ln w="50760">
              <a:solidFill>
                <a:srgbClr val="FFC000"/>
              </a:solidFill>
              <a:prstDash val="solid"/>
              <a:tailEnd type="arrow"/>
            </a:ln>
          </p:spPr>
        </p:cxnSp>
        <p:sp>
          <p:nvSpPr>
            <p:cNvPr id="11" name="TextBox 5"/>
            <p:cNvSpPr/>
            <p:nvPr/>
          </p:nvSpPr>
          <p:spPr>
            <a:xfrm>
              <a:off x="7072200" y="1785960"/>
              <a:ext cx="1714319" cy="6390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5000" rIns="90000" bIns="45000" anchor="t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/>
              </a:pPr>
              <a:r>
                <a:rPr lang="ru-RU" sz="3600" b="1" i="1" u="none" strike="noStrike" kern="1200" spc="0">
                  <a:ln>
                    <a:noFill/>
                  </a:ln>
                  <a:solidFill>
                    <a:srgbClr val="3A2C24"/>
                  </a:solidFill>
                  <a:latin typeface="Arial" pitchFamily="18"/>
                  <a:ea typeface="Lucida Sans Unicode" pitchFamily="2"/>
                  <a:cs typeface="Mangal" pitchFamily="2"/>
                </a:rPr>
                <a:t>F</a:t>
              </a:r>
            </a:p>
          </p:txBody>
        </p:sp>
        <p:sp>
          <p:nvSpPr>
            <p:cNvPr id="12" name="TextBox 7"/>
            <p:cNvSpPr/>
            <p:nvPr/>
          </p:nvSpPr>
          <p:spPr>
            <a:xfrm>
              <a:off x="7286760" y="3111479"/>
              <a:ext cx="356760" cy="7606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5000" rIns="90000" bIns="45000" anchor="t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/>
              </a:pPr>
              <a:r>
                <a:rPr lang="ru-RU" sz="4400" b="1" i="1" u="none" strike="noStrike" kern="1200" spc="0">
                  <a:ln>
                    <a:noFill/>
                  </a:ln>
                  <a:solidFill>
                    <a:srgbClr val="F9DAAB"/>
                  </a:solidFill>
                  <a:latin typeface="Arial" pitchFamily="18"/>
                  <a:ea typeface="Lucida Sans Unicode" pitchFamily="2"/>
                  <a:cs typeface="Mangal" pitchFamily="2"/>
                </a:rPr>
                <a:t>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xmlns="" val="1104304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Волна">
  <a:themeElements>
    <a:clrScheme name="Волна">
      <a:dk1>
        <a:sysClr val="windowText" lastClr="000000"/>
      </a:dk1>
      <a:lt1>
        <a:sysClr val="window" lastClr="FFFFFF"/>
      </a:lt1>
      <a:dk2>
        <a:srgbClr val="073E87"/>
      </a:dk2>
      <a:lt2>
        <a:srgbClr val="C6E7FC"/>
      </a:lt2>
      <a:accent1>
        <a:srgbClr val="31B6FD"/>
      </a:accent1>
      <a:accent2>
        <a:srgbClr val="4584D3"/>
      </a:accent2>
      <a:accent3>
        <a:srgbClr val="5BD078"/>
      </a:accent3>
      <a:accent4>
        <a:srgbClr val="A5D028"/>
      </a:accent4>
      <a:accent5>
        <a:srgbClr val="F5C040"/>
      </a:accent5>
      <a:accent6>
        <a:srgbClr val="05E0DB"/>
      </a:accent6>
      <a:hlink>
        <a:srgbClr val="0080FF"/>
      </a:hlink>
      <a:folHlink>
        <a:srgbClr val="5EAEFF"/>
      </a:folHlink>
    </a:clrScheme>
    <a:fontScheme name="Волна">
      <a:majorFont>
        <a:latin typeface="Candara"/>
        <a:ea typeface=""/>
        <a:cs typeface=""/>
        <a:font script="Jpan" typeface="HGP明朝E"/>
        <a:font script="Hang" typeface="HY그래픽M"/>
        <a:font script="Hans" typeface="华文新魏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HGP明朝E"/>
        <a:font script="Hang" typeface="HY그래픽M"/>
        <a:font script="Hans" typeface="华文楷体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Волна">
      <a:fillStyleLst>
        <a:solidFill>
          <a:schemeClr val="phClr"/>
        </a:solidFill>
        <a:gradFill rotWithShape="1">
          <a:gsLst>
            <a:gs pos="0">
              <a:schemeClr val="phClr">
                <a:tint val="0"/>
              </a:schemeClr>
            </a:gs>
            <a:gs pos="44000">
              <a:schemeClr val="phClr">
                <a:tint val="60000"/>
                <a:satMod val="120000"/>
              </a:schemeClr>
            </a:gs>
            <a:gs pos="100000">
              <a:schemeClr val="phClr">
                <a:tint val="90000"/>
                <a:alpha val="100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20000"/>
                <a:lumMod val="120000"/>
              </a:schemeClr>
            </a:gs>
            <a:gs pos="100000">
              <a:schemeClr val="phClr">
                <a:shade val="89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75000"/>
              <a:lumMod val="8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prstMaterial="flat">
            <a:bevelT w="12700" h="12700"/>
          </a:sp3d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contourW="19050" prstMaterial="flat">
            <a:bevelT w="63500" h="63500"/>
            <a:contourClr>
              <a:schemeClr val="phClr">
                <a:shade val="25000"/>
                <a:satMod val="18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40000">
              <a:schemeClr val="phClr">
                <a:tint val="94000"/>
                <a:shade val="94000"/>
                <a:alpha val="100000"/>
                <a:satMod val="114000"/>
                <a:lumMod val="114000"/>
              </a:schemeClr>
            </a:gs>
            <a:gs pos="74000">
              <a:schemeClr val="phClr">
                <a:tint val="94000"/>
                <a:shade val="94000"/>
                <a:satMod val="128000"/>
                <a:lumMod val="100000"/>
              </a:schemeClr>
            </a:gs>
            <a:gs pos="100000">
              <a:schemeClr val="phClr">
                <a:tint val="98000"/>
                <a:shade val="100000"/>
                <a:hueMod val="98000"/>
                <a:satMod val="100000"/>
                <a:lumMod val="74000"/>
              </a:schemeClr>
            </a:gs>
          </a:gsLst>
          <a:path path="circle">
            <a:fillToRect l="20000" t="-40000" r="20000" b="14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6000"/>
                <a:satMod val="130000"/>
                <a:lumMod val="50000"/>
              </a:schemeClr>
              <a:schemeClr val="phClr">
                <a:tint val="96000"/>
                <a:satMod val="114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Waveform</Template>
  <TotalTime>1560</TotalTime>
  <Words>847</Words>
  <Application>Microsoft Office PowerPoint</Application>
  <PresentationFormat>Экран (4:3)</PresentationFormat>
  <Paragraphs>156</Paragraphs>
  <Slides>21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21</vt:i4>
      </vt:variant>
    </vt:vector>
  </HeadingPairs>
  <TitlesOfParts>
    <vt:vector size="22" baseType="lpstr">
      <vt:lpstr>Волна</vt:lpstr>
      <vt:lpstr>Команда «Кыырай» Республика (Саха) Якутия г. Якутск МАОУ « Саха политехнический лицей »  </vt:lpstr>
      <vt:lpstr>Состав команды «Кыырай»</vt:lpstr>
      <vt:lpstr>Работа над проектом</vt:lpstr>
      <vt:lpstr>Слайд 4</vt:lpstr>
      <vt:lpstr>Цель нашего аппарата и зачем он нужен.</vt:lpstr>
      <vt:lpstr>Что мы используем?</vt:lpstr>
      <vt:lpstr>Слайд 7</vt:lpstr>
      <vt:lpstr>Слайд 8</vt:lpstr>
      <vt:lpstr>Система спасения</vt:lpstr>
      <vt:lpstr>Расчёт купола парашюта</vt:lpstr>
      <vt:lpstr>Датчик пыли -  GP2Y1010AU0F </vt:lpstr>
      <vt:lpstr>Микроконтроллер</vt:lpstr>
      <vt:lpstr>Микроконтроллер</vt:lpstr>
      <vt:lpstr>Cхема питания</vt:lpstr>
      <vt:lpstr>Слайд 15</vt:lpstr>
      <vt:lpstr>Слайд 16</vt:lpstr>
      <vt:lpstr>Датчик температуры DS18B20</vt:lpstr>
      <vt:lpstr>Датчик давления BMP280</vt:lpstr>
      <vt:lpstr>Акселерометр ADXL345</vt:lpstr>
      <vt:lpstr>Радиомодуль HC-12</vt:lpstr>
      <vt:lpstr>Слайд 21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Depo</dc:creator>
  <cp:lastModifiedBy>Alexandr Popov</cp:lastModifiedBy>
  <cp:revision>86</cp:revision>
  <dcterms:created xsi:type="dcterms:W3CDTF">2017-01-16T06:21:57Z</dcterms:created>
  <dcterms:modified xsi:type="dcterms:W3CDTF">2019-01-26T02:29:01Z</dcterms:modified>
</cp:coreProperties>
</file>